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14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16.xml" ContentType="application/vnd.openxmlformats-officedocument.presentationml.slide+xml"/>
  <Override PartName="/ppt/slides/slide13.xml" ContentType="application/vnd.openxmlformats-officedocument.presentationml.slide+xml"/>
  <Override PartName="/ppt/slides/slide15.xml" ContentType="application/vnd.openxmlformats-officedocument.presentationml.slide+xml"/>
  <Override PartName="/ppt/slides/slide17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25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51" r:id="rId2"/>
  </p:sldMasterIdLst>
  <p:notesMasterIdLst>
    <p:notesMasterId r:id="rId20"/>
  </p:notesMasterIdLst>
  <p:sldIdLst>
    <p:sldId id="256" r:id="rId3"/>
    <p:sldId id="351" r:id="rId4"/>
    <p:sldId id="357" r:id="rId5"/>
    <p:sldId id="352" r:id="rId6"/>
    <p:sldId id="353" r:id="rId7"/>
    <p:sldId id="359" r:id="rId8"/>
    <p:sldId id="360" r:id="rId9"/>
    <p:sldId id="354" r:id="rId10"/>
    <p:sldId id="356" r:id="rId11"/>
    <p:sldId id="361" r:id="rId12"/>
    <p:sldId id="363" r:id="rId13"/>
    <p:sldId id="362" r:id="rId14"/>
    <p:sldId id="355" r:id="rId15"/>
    <p:sldId id="364" r:id="rId16"/>
    <p:sldId id="366" r:id="rId17"/>
    <p:sldId id="350" r:id="rId18"/>
    <p:sldId id="312" r:id="rId19"/>
  </p:sldIdLst>
  <p:sldSz cx="9144000" cy="6858000" type="screen4x3"/>
  <p:notesSz cx="7023100" cy="9269413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PGothic" pitchFamily="34" charset="-128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PGothic" pitchFamily="34" charset="-128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PGothic" pitchFamily="34" charset="-128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PGothic" pitchFamily="34" charset="-128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PGothic" pitchFamily="34" charset="-128"/>
        <a:cs typeface="Arial" pitchFamily="34" charset="0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PGothic" pitchFamily="34" charset="-128"/>
        <a:cs typeface="Arial" pitchFamily="34" charset="0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PGothic" pitchFamily="34" charset="-128"/>
        <a:cs typeface="Arial" pitchFamily="34" charset="0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PGothic" pitchFamily="34" charset="-128"/>
        <a:cs typeface="Arial" pitchFamily="34" charset="0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PGothic" pitchFamily="34" charset="-128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783" autoAdjust="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customXml" Target="../customXml/item2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customXml" Target="../customXml/item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Relationship Id="rId27" Type="http://schemas.openxmlformats.org/officeDocument/2006/relationships/customXml" Target="../customXml/item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1"/>
          <p:cNvSpPr>
            <a:spLocks noChangeArrowheads="1"/>
          </p:cNvSpPr>
          <p:nvPr/>
        </p:nvSpPr>
        <p:spPr bwMode="auto">
          <a:xfrm>
            <a:off x="0" y="0"/>
            <a:ext cx="7024688" cy="92710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93800" y="695325"/>
            <a:ext cx="4635500" cy="34766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Text Box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1675" y="4403725"/>
            <a:ext cx="5619750" cy="417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7398911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charset="0"/>
        <a:ea typeface="MS PGothic" pitchFamily="34" charset="-128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charset="0"/>
        <a:ea typeface="MS PGothic" pitchFamily="34" charset="-128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charset="0"/>
        <a:ea typeface="MS PGothic" pitchFamily="34" charset="-128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charset="0"/>
        <a:ea typeface="MS PGothic" pitchFamily="34" charset="-128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charset="0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Text Box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361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469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1979613" cy="58658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791200" cy="58658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4624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923213" cy="11414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3747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923213" cy="11414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524000"/>
            <a:ext cx="3884613" cy="45704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2813" y="1524000"/>
            <a:ext cx="3886200" cy="45704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9498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923213" cy="11414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524000"/>
            <a:ext cx="7923213" cy="22082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884613"/>
            <a:ext cx="7923213" cy="220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6094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6155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1682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5422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7663" y="1905000"/>
            <a:ext cx="4130675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0738" y="1905000"/>
            <a:ext cx="4132262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527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965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85015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9374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116671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06926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8825300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67596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8450" y="425450"/>
            <a:ext cx="2114550" cy="61277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425450"/>
            <a:ext cx="6191250" cy="61277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063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94875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3884613" cy="4570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2813" y="1524000"/>
            <a:ext cx="3886200" cy="4570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345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669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202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66911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29361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96777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463550" y="6394450"/>
            <a:ext cx="46482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7931725" indent="-37474525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en-GB" sz="1200" dirty="0" smtClean="0">
                <a:solidFill>
                  <a:schemeClr val="tx1"/>
                </a:solidFill>
                <a:latin typeface="Palatino" pitchFamily="18" charset="0"/>
                <a:cs typeface="Times New Roman" pitchFamily="18" charset="0"/>
              </a:rPr>
              <a:t>© David Kirk/NVIDIA and Wen-mei W. Hwu, 2007-2016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en-GB" sz="1200" dirty="0" smtClean="0">
                <a:solidFill>
                  <a:schemeClr val="tx1"/>
                </a:solidFill>
                <a:latin typeface="Palatino" pitchFamily="18" charset="0"/>
                <a:cs typeface="Times New Roman" pitchFamily="18" charset="0"/>
              </a:rPr>
              <a:t>ECE408/CS483, ECE 498AL, University of Illinois, Urbana-Champaign</a:t>
            </a:r>
          </a:p>
        </p:txBody>
      </p:sp>
      <p:sp>
        <p:nvSpPr>
          <p:cNvPr id="1027" name="Line 2"/>
          <p:cNvSpPr>
            <a:spLocks noChangeShapeType="1"/>
          </p:cNvSpPr>
          <p:nvPr/>
        </p:nvSpPr>
        <p:spPr bwMode="auto">
          <a:xfrm>
            <a:off x="304800" y="228600"/>
            <a:ext cx="1588" cy="6400800"/>
          </a:xfrm>
          <a:prstGeom prst="line">
            <a:avLst/>
          </a:prstGeom>
          <a:noFill/>
          <a:ln w="38160">
            <a:solidFill>
              <a:srgbClr val="3333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8" name="Line 3"/>
          <p:cNvSpPr>
            <a:spLocks noChangeShapeType="1"/>
          </p:cNvSpPr>
          <p:nvPr/>
        </p:nvSpPr>
        <p:spPr bwMode="auto">
          <a:xfrm>
            <a:off x="381000" y="228600"/>
            <a:ext cx="1588" cy="6400800"/>
          </a:xfrm>
          <a:prstGeom prst="line">
            <a:avLst/>
          </a:prstGeom>
          <a:noFill/>
          <a:ln w="3816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9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923213" cy="1141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30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24000"/>
            <a:ext cx="7923213" cy="4570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  <p:sldLayoutId id="2147483664" r:id="rId13"/>
    <p:sldLayoutId id="2147483665" r:id="rId14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MS PGothic" pitchFamily="34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charset="0"/>
          <a:ea typeface="MS PGothic" pitchFamily="34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charset="0"/>
          <a:ea typeface="MS PGothic" pitchFamily="34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charset="0"/>
          <a:ea typeface="MS PGothic" pitchFamily="34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charset="0"/>
          <a:ea typeface="MS PGothic" pitchFamily="34" charset="-128"/>
        </a:defRPr>
      </a:lvl5pPr>
      <a:lvl6pPr marL="1536700" indent="-2159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4400">
          <a:solidFill>
            <a:srgbClr val="000000"/>
          </a:solidFill>
          <a:latin typeface="Times New Roman" charset="0"/>
          <a:ea typeface="ＭＳ Ｐゴシック" charset="-128"/>
        </a:defRPr>
      </a:lvl6pPr>
      <a:lvl7pPr marL="1993900" indent="-2159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4400">
          <a:solidFill>
            <a:srgbClr val="000000"/>
          </a:solidFill>
          <a:latin typeface="Times New Roman" charset="0"/>
          <a:ea typeface="ＭＳ Ｐゴシック" charset="-128"/>
        </a:defRPr>
      </a:lvl7pPr>
      <a:lvl8pPr marL="2451100" indent="-2159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4400">
          <a:solidFill>
            <a:srgbClr val="000000"/>
          </a:solidFill>
          <a:latin typeface="Times New Roman" charset="0"/>
          <a:ea typeface="ＭＳ Ｐゴシック" charset="-128"/>
        </a:defRPr>
      </a:lvl8pPr>
      <a:lvl9pPr marL="2908300" indent="-2159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4400">
          <a:solidFill>
            <a:srgbClr val="000000"/>
          </a:solidFill>
          <a:latin typeface="Times New Roman" charset="0"/>
          <a:ea typeface="ＭＳ Ｐゴシック" charset="-128"/>
        </a:defRPr>
      </a:lvl9pPr>
    </p:titleStyle>
    <p:bodyStyle>
      <a:lvl1pPr marL="341313" indent="-341313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3200">
          <a:solidFill>
            <a:srgbClr val="000000"/>
          </a:solidFill>
          <a:latin typeface="+mn-lt"/>
          <a:ea typeface="MS PGothic" pitchFamily="34" charset="-128"/>
          <a:cs typeface="+mn-cs"/>
        </a:defRPr>
      </a:lvl1pPr>
      <a:lvl2pPr marL="741363" indent="-284163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800">
          <a:solidFill>
            <a:srgbClr val="000000"/>
          </a:solidFill>
          <a:latin typeface="+mn-lt"/>
          <a:ea typeface="MS PGothic" pitchFamily="34" charset="-128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400">
          <a:solidFill>
            <a:srgbClr val="000000"/>
          </a:solidFill>
          <a:latin typeface="+mn-lt"/>
          <a:ea typeface="MS PGothic" pitchFamily="34" charset="-128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000">
          <a:solidFill>
            <a:srgbClr val="000000"/>
          </a:solidFill>
          <a:latin typeface="+mn-lt"/>
          <a:ea typeface="MS PGothic" pitchFamily="34" charset="-128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  <a:ea typeface="MS PGothic" pitchFamily="34" charset="-128"/>
        </a:defRPr>
      </a:lvl5pPr>
      <a:lvl6pPr marL="25146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»"/>
        <a:defRPr sz="2000">
          <a:solidFill>
            <a:srgbClr val="000000"/>
          </a:solidFill>
          <a:latin typeface="+mn-lt"/>
          <a:ea typeface="ＭＳ Ｐゴシック" charset="-128"/>
        </a:defRPr>
      </a:lvl6pPr>
      <a:lvl7pPr marL="29718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»"/>
        <a:defRPr sz="2000">
          <a:solidFill>
            <a:srgbClr val="000000"/>
          </a:solidFill>
          <a:latin typeface="+mn-lt"/>
          <a:ea typeface="ＭＳ Ｐゴシック" charset="-128"/>
        </a:defRPr>
      </a:lvl7pPr>
      <a:lvl8pPr marL="34290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»"/>
        <a:defRPr sz="2000">
          <a:solidFill>
            <a:srgbClr val="000000"/>
          </a:solidFill>
          <a:latin typeface="+mn-lt"/>
          <a:ea typeface="ＭＳ Ｐゴシック" charset="-128"/>
        </a:defRPr>
      </a:lvl8pPr>
      <a:lvl9pPr marL="38862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»"/>
        <a:defRPr sz="2000">
          <a:solidFill>
            <a:srgbClr val="000000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425450"/>
            <a:ext cx="67056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dist="17961" dir="2700000" algn="ctr" rotWithShape="0">
              <a:schemeClr val="bg2">
                <a:alpha val="74998"/>
              </a:scheme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7663" y="1905000"/>
            <a:ext cx="8415337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2" name="Line 4"/>
          <p:cNvSpPr>
            <a:spLocks noChangeShapeType="1"/>
          </p:cNvSpPr>
          <p:nvPr/>
        </p:nvSpPr>
        <p:spPr bwMode="auto">
          <a:xfrm>
            <a:off x="381000" y="1600200"/>
            <a:ext cx="8382000" cy="0"/>
          </a:xfrm>
          <a:prstGeom prst="line">
            <a:avLst/>
          </a:prstGeom>
          <a:noFill/>
          <a:ln w="1270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700" b="1">
          <a:solidFill>
            <a:srgbClr val="000000"/>
          </a:solidFill>
          <a:latin typeface="+mj-lt"/>
          <a:ea typeface="MS PGothic" pitchFamily="34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700" b="1">
          <a:solidFill>
            <a:srgbClr val="000000"/>
          </a:solidFill>
          <a:latin typeface="Arial" charset="0"/>
          <a:ea typeface="MS PGothic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700" b="1">
          <a:solidFill>
            <a:srgbClr val="000000"/>
          </a:solidFill>
          <a:latin typeface="Arial" charset="0"/>
          <a:ea typeface="MS PGothic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700" b="1">
          <a:solidFill>
            <a:srgbClr val="000000"/>
          </a:solidFill>
          <a:latin typeface="Arial" charset="0"/>
          <a:ea typeface="MS PGothic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700" b="1">
          <a:solidFill>
            <a:srgbClr val="000000"/>
          </a:solidFill>
          <a:latin typeface="Arial" charset="0"/>
          <a:ea typeface="MS PGothic" pitchFamily="34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700" b="1">
          <a:solidFill>
            <a:srgbClr val="000000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700" b="1">
          <a:solidFill>
            <a:srgbClr val="000000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700" b="1">
          <a:solidFill>
            <a:srgbClr val="000000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700" b="1">
          <a:solidFill>
            <a:srgbClr val="0000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lnSpc>
          <a:spcPct val="110000"/>
        </a:lnSpc>
        <a:spcBef>
          <a:spcPts val="600"/>
        </a:spcBef>
        <a:spcAft>
          <a:spcPts val="600"/>
        </a:spcAft>
        <a:buClr>
          <a:srgbClr val="FF9900"/>
        </a:buClr>
        <a:buSzPct val="110000"/>
        <a:buChar char="•"/>
        <a:defRPr sz="3100">
          <a:solidFill>
            <a:srgbClr val="000000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0" fontAlgn="base" hangingPunct="0">
        <a:lnSpc>
          <a:spcPct val="110000"/>
        </a:lnSpc>
        <a:spcBef>
          <a:spcPts val="600"/>
        </a:spcBef>
        <a:spcAft>
          <a:spcPts val="600"/>
        </a:spcAft>
        <a:buClr>
          <a:srgbClr val="FF9900"/>
        </a:buClr>
        <a:buSzPct val="110000"/>
        <a:buFont typeface="Arial" pitchFamily="34" charset="0"/>
        <a:buChar char="–"/>
        <a:defRPr sz="2600">
          <a:solidFill>
            <a:srgbClr val="000000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lnSpc>
          <a:spcPct val="110000"/>
        </a:lnSpc>
        <a:spcBef>
          <a:spcPts val="600"/>
        </a:spcBef>
        <a:spcAft>
          <a:spcPts val="600"/>
        </a:spcAft>
        <a:buClr>
          <a:srgbClr val="FF9900"/>
        </a:buClr>
        <a:buSzPct val="110000"/>
        <a:buChar char="•"/>
        <a:defRPr sz="2100">
          <a:solidFill>
            <a:srgbClr val="000000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lnSpc>
          <a:spcPct val="110000"/>
        </a:lnSpc>
        <a:spcBef>
          <a:spcPts val="600"/>
        </a:spcBef>
        <a:spcAft>
          <a:spcPts val="600"/>
        </a:spcAft>
        <a:buClr>
          <a:srgbClr val="FF9900"/>
        </a:buClr>
        <a:buSzPct val="110000"/>
        <a:buFont typeface="Arial" pitchFamily="34" charset="0"/>
        <a:buChar char="–"/>
        <a:defRPr sz="2000">
          <a:solidFill>
            <a:srgbClr val="000000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lnSpc>
          <a:spcPct val="110000"/>
        </a:lnSpc>
        <a:spcBef>
          <a:spcPts val="600"/>
        </a:spcBef>
        <a:spcAft>
          <a:spcPts val="600"/>
        </a:spcAft>
        <a:buClr>
          <a:srgbClr val="FF9900"/>
        </a:buClr>
        <a:buSzPct val="110000"/>
        <a:buFont typeface="Arial" pitchFamily="34" charset="0"/>
        <a:buChar char="›"/>
        <a:defRPr sz="2000">
          <a:solidFill>
            <a:srgbClr val="000000"/>
          </a:solidFill>
          <a:latin typeface="+mn-lt"/>
          <a:ea typeface="MS PGothic" pitchFamily="34" charset="-128"/>
        </a:defRPr>
      </a:lvl5pPr>
      <a:lvl6pPr marL="2514600" indent="-228600" algn="l" rtl="0" fontAlgn="base">
        <a:lnSpc>
          <a:spcPct val="110000"/>
        </a:lnSpc>
        <a:spcBef>
          <a:spcPts val="600"/>
        </a:spcBef>
        <a:spcAft>
          <a:spcPts val="600"/>
        </a:spcAft>
        <a:buClr>
          <a:srgbClr val="FF9900"/>
        </a:buClr>
        <a:buSzPct val="110000"/>
        <a:buFont typeface="Arial" charset="0"/>
        <a:buChar char="›"/>
        <a:defRPr sz="2000">
          <a:solidFill>
            <a:srgbClr val="000000"/>
          </a:solidFill>
          <a:latin typeface="+mn-lt"/>
          <a:ea typeface="ＭＳ Ｐゴシック" charset="-128"/>
        </a:defRPr>
      </a:lvl6pPr>
      <a:lvl7pPr marL="2971800" indent="-228600" algn="l" rtl="0" fontAlgn="base">
        <a:lnSpc>
          <a:spcPct val="110000"/>
        </a:lnSpc>
        <a:spcBef>
          <a:spcPts val="600"/>
        </a:spcBef>
        <a:spcAft>
          <a:spcPts val="600"/>
        </a:spcAft>
        <a:buClr>
          <a:srgbClr val="FF9900"/>
        </a:buClr>
        <a:buSzPct val="110000"/>
        <a:buFont typeface="Arial" charset="0"/>
        <a:buChar char="›"/>
        <a:defRPr sz="2000">
          <a:solidFill>
            <a:srgbClr val="000000"/>
          </a:solidFill>
          <a:latin typeface="+mn-lt"/>
          <a:ea typeface="ＭＳ Ｐゴシック" charset="-128"/>
        </a:defRPr>
      </a:lvl7pPr>
      <a:lvl8pPr marL="3429000" indent="-228600" algn="l" rtl="0" fontAlgn="base">
        <a:lnSpc>
          <a:spcPct val="110000"/>
        </a:lnSpc>
        <a:spcBef>
          <a:spcPts val="600"/>
        </a:spcBef>
        <a:spcAft>
          <a:spcPts val="600"/>
        </a:spcAft>
        <a:buClr>
          <a:srgbClr val="FF9900"/>
        </a:buClr>
        <a:buSzPct val="110000"/>
        <a:buFont typeface="Arial" charset="0"/>
        <a:buChar char="›"/>
        <a:defRPr sz="2000">
          <a:solidFill>
            <a:srgbClr val="000000"/>
          </a:solidFill>
          <a:latin typeface="+mn-lt"/>
          <a:ea typeface="ＭＳ Ｐゴシック" charset="-128"/>
        </a:defRPr>
      </a:lvl8pPr>
      <a:lvl9pPr marL="3886200" indent="-228600" algn="l" rtl="0" fontAlgn="base">
        <a:lnSpc>
          <a:spcPct val="110000"/>
        </a:lnSpc>
        <a:spcBef>
          <a:spcPts val="600"/>
        </a:spcBef>
        <a:spcAft>
          <a:spcPts val="600"/>
        </a:spcAft>
        <a:buClr>
          <a:srgbClr val="FF9900"/>
        </a:buClr>
        <a:buSzPct val="110000"/>
        <a:buFont typeface="Arial" charset="0"/>
        <a:buChar char="›"/>
        <a:defRPr sz="2000">
          <a:solidFill>
            <a:srgbClr val="000000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1428750"/>
            <a:ext cx="8153400" cy="2859088"/>
          </a:xfrm>
        </p:spPr>
        <p:txBody>
          <a:bodyPr lIns="90000" tIns="46800" rIns="90000" bIns="46800"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ECE408 / CS483 Fall 2016</a:t>
            </a:r>
            <a:br>
              <a:rPr lang="en-US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dirty="0" smtClean="0"/>
              <a:t>Applied Parallel Programming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4000" dirty="0" smtClean="0"/>
              <a:t>Lecture </a:t>
            </a:r>
            <a:r>
              <a:rPr lang="en-US" sz="4000" dirty="0" smtClean="0"/>
              <a:t>26-27: </a:t>
            </a:r>
            <a:r>
              <a:rPr lang="en-GB" sz="3600" dirty="0" smtClean="0"/>
              <a:t>Application Case Study </a:t>
            </a:r>
            <a:br>
              <a:rPr lang="en-GB" sz="3600" dirty="0" smtClean="0"/>
            </a:br>
            <a:r>
              <a:rPr lang="en-GB" sz="3600" dirty="0" smtClean="0"/>
              <a:t>– Deep Learning, Part 2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Host Code for the Basic Kernel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Defining the grid configuration</a:t>
            </a:r>
          </a:p>
          <a:p>
            <a:pPr lvl="1"/>
            <a:r>
              <a:rPr lang="en-US" dirty="0" err="1" smtClean="0"/>
              <a:t>W_out</a:t>
            </a:r>
            <a:r>
              <a:rPr lang="en-US" dirty="0" smtClean="0"/>
              <a:t> and </a:t>
            </a:r>
            <a:r>
              <a:rPr lang="en-US" dirty="0" err="1" smtClean="0"/>
              <a:t>H_out</a:t>
            </a:r>
            <a:r>
              <a:rPr lang="en-US" dirty="0" smtClean="0"/>
              <a:t> are the output feature map width and height</a:t>
            </a:r>
          </a:p>
          <a:p>
            <a:pPr marL="0" indent="0">
              <a:buNone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# define TILE_WIDTH 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16		// We will use 4 for small examples.</a:t>
            </a: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W_grid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=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W_out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/TILE_WIDTH; 	// number of horizontal tiles per output map</a:t>
            </a:r>
          </a:p>
          <a:p>
            <a:pPr marL="0" indent="0">
              <a:buNone/>
            </a:pP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H_grid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=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H_out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/TILE_WIDTH; 	// number of vertical tiles per output map</a:t>
            </a:r>
          </a:p>
          <a:p>
            <a:pPr marL="0" indent="0">
              <a:buNone/>
            </a:pP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Y 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=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H_grid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*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W_grid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pPr marL="0" indent="0">
              <a:buNone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dim3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blockDim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(TILE_WIDTH, TILE_WIDTH, 1);</a:t>
            </a:r>
          </a:p>
          <a:p>
            <a:pPr marL="0" indent="0">
              <a:buNone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dim3 </a:t>
            </a:r>
            <a:r>
              <a:rPr lang="en-US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gridDim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(M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Y, 1);</a:t>
            </a: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ConvLayerForward_Kernel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&lt;&lt;&lt;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gridDim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blockDim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&gt;&gt;&gt;(…);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5547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Small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Assume that we will produce 4 output feature maps</a:t>
            </a:r>
          </a:p>
          <a:p>
            <a:pPr lvl="1"/>
            <a:r>
              <a:rPr lang="en-US" sz="2400" dirty="0" smtClean="0"/>
              <a:t>Each output feature map is 8x8 image</a:t>
            </a:r>
          </a:p>
          <a:p>
            <a:pPr lvl="1"/>
            <a:r>
              <a:rPr lang="en-US" sz="2400" dirty="0" smtClean="0"/>
              <a:t>We have 4 blocks in the x dimension</a:t>
            </a:r>
          </a:p>
          <a:p>
            <a:r>
              <a:rPr lang="en-US" sz="2800" dirty="0" smtClean="0"/>
              <a:t>If we use tiles of 4 pixels on each side (TILE_SIZE = 4)</a:t>
            </a:r>
          </a:p>
          <a:p>
            <a:pPr lvl="1"/>
            <a:r>
              <a:rPr lang="en-US" sz="2400" dirty="0" smtClean="0"/>
              <a:t>We have 4 blocks in the x dimension</a:t>
            </a:r>
          </a:p>
          <a:p>
            <a:pPr lvl="2"/>
            <a:r>
              <a:rPr lang="en-US" sz="2000" dirty="0" smtClean="0"/>
              <a:t>Top two blocks in each column calculates the top row of tiles in the corresponding output feature map</a:t>
            </a:r>
          </a:p>
          <a:p>
            <a:pPr lvl="2"/>
            <a:r>
              <a:rPr lang="en-US" sz="2000" dirty="0" smtClean="0"/>
              <a:t>Bottom two block in each column calculates the bottom row of tiles in the corresponding output feature map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9150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87"/>
            <a:ext cx="7923213" cy="1141413"/>
          </a:xfrm>
        </p:spPr>
        <p:txBody>
          <a:bodyPr/>
          <a:lstStyle/>
          <a:p>
            <a:r>
              <a:rPr lang="en-US" sz="3600" dirty="0" smtClean="0"/>
              <a:t>Mapping Threads to Output Feature Maps</a:t>
            </a:r>
            <a:br>
              <a:rPr lang="en-US" sz="3600" dirty="0" smtClean="0"/>
            </a:br>
            <a:r>
              <a:rPr lang="en-US" sz="3600" dirty="0" smtClean="0"/>
              <a:t>Grid Perspective, first output feature </a:t>
            </a:r>
            <a:r>
              <a:rPr lang="en-US" sz="3600" dirty="0" err="1" smtClean="0"/>
              <a:t>mapp</a:t>
            </a:r>
            <a:r>
              <a:rPr lang="en-US" sz="3600" dirty="0" smtClean="0"/>
              <a:t> </a:t>
            </a:r>
            <a:endParaRPr lang="en-US" sz="36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3101518"/>
              </p:ext>
            </p:extLst>
          </p:nvPr>
        </p:nvGraphicFramePr>
        <p:xfrm>
          <a:off x="2057400" y="1143000"/>
          <a:ext cx="5562608" cy="525780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7663">
                  <a:extLst>
                    <a:ext uri="{9D8B030D-6E8A-4147-A177-3AD203B41FA5}">
                      <a16:colId xmlns:a16="http://schemas.microsoft.com/office/drawing/2014/main" val="2888626806"/>
                    </a:ext>
                  </a:extLst>
                </a:gridCol>
                <a:gridCol w="347663">
                  <a:extLst>
                    <a:ext uri="{9D8B030D-6E8A-4147-A177-3AD203B41FA5}">
                      <a16:colId xmlns:a16="http://schemas.microsoft.com/office/drawing/2014/main" val="3258984561"/>
                    </a:ext>
                  </a:extLst>
                </a:gridCol>
                <a:gridCol w="347663">
                  <a:extLst>
                    <a:ext uri="{9D8B030D-6E8A-4147-A177-3AD203B41FA5}">
                      <a16:colId xmlns:a16="http://schemas.microsoft.com/office/drawing/2014/main" val="1383796047"/>
                    </a:ext>
                  </a:extLst>
                </a:gridCol>
                <a:gridCol w="347663">
                  <a:extLst>
                    <a:ext uri="{9D8B030D-6E8A-4147-A177-3AD203B41FA5}">
                      <a16:colId xmlns:a16="http://schemas.microsoft.com/office/drawing/2014/main" val="622771913"/>
                    </a:ext>
                  </a:extLst>
                </a:gridCol>
                <a:gridCol w="347663">
                  <a:extLst>
                    <a:ext uri="{9D8B030D-6E8A-4147-A177-3AD203B41FA5}">
                      <a16:colId xmlns:a16="http://schemas.microsoft.com/office/drawing/2014/main" val="3339203624"/>
                    </a:ext>
                  </a:extLst>
                </a:gridCol>
                <a:gridCol w="347663">
                  <a:extLst>
                    <a:ext uri="{9D8B030D-6E8A-4147-A177-3AD203B41FA5}">
                      <a16:colId xmlns:a16="http://schemas.microsoft.com/office/drawing/2014/main" val="3486395535"/>
                    </a:ext>
                  </a:extLst>
                </a:gridCol>
                <a:gridCol w="347663">
                  <a:extLst>
                    <a:ext uri="{9D8B030D-6E8A-4147-A177-3AD203B41FA5}">
                      <a16:colId xmlns:a16="http://schemas.microsoft.com/office/drawing/2014/main" val="2373218481"/>
                    </a:ext>
                  </a:extLst>
                </a:gridCol>
                <a:gridCol w="347663">
                  <a:extLst>
                    <a:ext uri="{9D8B030D-6E8A-4147-A177-3AD203B41FA5}">
                      <a16:colId xmlns:a16="http://schemas.microsoft.com/office/drawing/2014/main" val="2267793623"/>
                    </a:ext>
                  </a:extLst>
                </a:gridCol>
                <a:gridCol w="347663">
                  <a:extLst>
                    <a:ext uri="{9D8B030D-6E8A-4147-A177-3AD203B41FA5}">
                      <a16:colId xmlns:a16="http://schemas.microsoft.com/office/drawing/2014/main" val="1214700162"/>
                    </a:ext>
                  </a:extLst>
                </a:gridCol>
                <a:gridCol w="347663">
                  <a:extLst>
                    <a:ext uri="{9D8B030D-6E8A-4147-A177-3AD203B41FA5}">
                      <a16:colId xmlns:a16="http://schemas.microsoft.com/office/drawing/2014/main" val="2918543066"/>
                    </a:ext>
                  </a:extLst>
                </a:gridCol>
                <a:gridCol w="347663">
                  <a:extLst>
                    <a:ext uri="{9D8B030D-6E8A-4147-A177-3AD203B41FA5}">
                      <a16:colId xmlns:a16="http://schemas.microsoft.com/office/drawing/2014/main" val="4137484315"/>
                    </a:ext>
                  </a:extLst>
                </a:gridCol>
                <a:gridCol w="347663">
                  <a:extLst>
                    <a:ext uri="{9D8B030D-6E8A-4147-A177-3AD203B41FA5}">
                      <a16:colId xmlns:a16="http://schemas.microsoft.com/office/drawing/2014/main" val="1764565772"/>
                    </a:ext>
                  </a:extLst>
                </a:gridCol>
                <a:gridCol w="347663">
                  <a:extLst>
                    <a:ext uri="{9D8B030D-6E8A-4147-A177-3AD203B41FA5}">
                      <a16:colId xmlns:a16="http://schemas.microsoft.com/office/drawing/2014/main" val="3787735195"/>
                    </a:ext>
                  </a:extLst>
                </a:gridCol>
                <a:gridCol w="347663">
                  <a:extLst>
                    <a:ext uri="{9D8B030D-6E8A-4147-A177-3AD203B41FA5}">
                      <a16:colId xmlns:a16="http://schemas.microsoft.com/office/drawing/2014/main" val="2665713431"/>
                    </a:ext>
                  </a:extLst>
                </a:gridCol>
                <a:gridCol w="347663">
                  <a:extLst>
                    <a:ext uri="{9D8B030D-6E8A-4147-A177-3AD203B41FA5}">
                      <a16:colId xmlns:a16="http://schemas.microsoft.com/office/drawing/2014/main" val="755680337"/>
                    </a:ext>
                  </a:extLst>
                </a:gridCol>
                <a:gridCol w="347663">
                  <a:extLst>
                    <a:ext uri="{9D8B030D-6E8A-4147-A177-3AD203B41FA5}">
                      <a16:colId xmlns:a16="http://schemas.microsoft.com/office/drawing/2014/main" val="3361235356"/>
                    </a:ext>
                  </a:extLst>
                </a:gridCol>
              </a:tblGrid>
              <a:tr h="328613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0666163"/>
                  </a:ext>
                </a:extLst>
              </a:tr>
              <a:tr h="328613"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019955"/>
                  </a:ext>
                </a:extLst>
              </a:tr>
              <a:tr h="328613"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003005"/>
                  </a:ext>
                </a:extLst>
              </a:tr>
              <a:tr h="328613"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3806159"/>
                  </a:ext>
                </a:extLst>
              </a:tr>
              <a:tr h="328613"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5122088"/>
                  </a:ext>
                </a:extLst>
              </a:tr>
              <a:tr h="328613"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7739844"/>
                  </a:ext>
                </a:extLst>
              </a:tr>
              <a:tr h="328613"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8285355"/>
                  </a:ext>
                </a:extLst>
              </a:tr>
              <a:tr h="328613"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2039587"/>
                  </a:ext>
                </a:extLst>
              </a:tr>
              <a:tr h="328613"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0323220"/>
                  </a:ext>
                </a:extLst>
              </a:tr>
              <a:tr h="328613"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5059813"/>
                  </a:ext>
                </a:extLst>
              </a:tr>
              <a:tr h="328613"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4552627"/>
                  </a:ext>
                </a:extLst>
              </a:tr>
              <a:tr h="328613"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4654867"/>
                  </a:ext>
                </a:extLst>
              </a:tr>
              <a:tr h="328613"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4783914"/>
                  </a:ext>
                </a:extLst>
              </a:tr>
              <a:tr h="328613"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5480226"/>
                  </a:ext>
                </a:extLst>
              </a:tr>
              <a:tr h="328613"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7117558"/>
                  </a:ext>
                </a:extLst>
              </a:tr>
              <a:tr h="328613"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2902580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 bwMode="auto">
          <a:xfrm>
            <a:off x="2057400" y="1143000"/>
            <a:ext cx="1371600" cy="1295400"/>
          </a:xfrm>
          <a:prstGeom prst="rect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2057400" y="5101115"/>
            <a:ext cx="1371600" cy="1295400"/>
          </a:xfrm>
          <a:prstGeom prst="rect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2056722" y="3785332"/>
            <a:ext cx="1371600" cy="1295400"/>
          </a:xfrm>
          <a:prstGeom prst="rect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2056722" y="2459599"/>
            <a:ext cx="1371600" cy="1295400"/>
          </a:xfrm>
          <a:prstGeom prst="rect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90600" y="2590800"/>
            <a:ext cx="7489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First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81000" y="2241378"/>
            <a:ext cx="17744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Row of Tiles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6265" y="4849899"/>
            <a:ext cx="17744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Row of Tiles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8222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228600"/>
            <a:ext cx="7848600" cy="1141413"/>
          </a:xfrm>
        </p:spPr>
        <p:txBody>
          <a:bodyPr/>
          <a:lstStyle/>
          <a:p>
            <a:r>
              <a:rPr lang="en-US" sz="4000" dirty="0" smtClean="0"/>
              <a:t>A Basic Conv. Layer Forward Kernel</a:t>
            </a:r>
            <a:br>
              <a:rPr lang="en-US" sz="4000" dirty="0" smtClean="0"/>
            </a:br>
            <a:r>
              <a:rPr lang="en-US" sz="4000" dirty="0" smtClean="0"/>
              <a:t>(Code is incomplete!)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1524000"/>
            <a:ext cx="83820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__global__ void </a:t>
            </a:r>
            <a:r>
              <a:rPr lang="en-US" sz="2000" dirty="0" err="1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ConvLayerForward_Basic_Kernel</a:t>
            </a:r>
            <a:r>
              <a:rPr lang="en-US" sz="2000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000" dirty="0" err="1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sz="2000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C, </a:t>
            </a:r>
            <a:r>
              <a:rPr lang="en-US" sz="2000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W_grid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K, </a:t>
            </a:r>
            <a:endParaRPr lang="en-US" sz="2000" dirty="0" smtClean="0">
              <a:solidFill>
                <a:schemeClr val="tx1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000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float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* X, float* W, float* Y) </a:t>
            </a:r>
            <a:endParaRPr lang="en-US" sz="20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{</a:t>
            </a:r>
            <a:endParaRPr lang="en-US" sz="20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000" dirty="0" err="1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sz="2000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 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000" dirty="0" err="1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blockIdx.x</a:t>
            </a:r>
            <a:r>
              <a:rPr lang="en-US" sz="2000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sz="20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2000" dirty="0" err="1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sz="2000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 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000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blockIdx.y</a:t>
            </a:r>
            <a:r>
              <a:rPr lang="en-US" sz="2000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en-US" sz="2000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W_grid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2000" dirty="0" err="1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threadIdx.y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sz="20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2000" dirty="0" err="1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sz="2000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w 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000" dirty="0" err="1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blockIdx.y</a:t>
            </a:r>
            <a:r>
              <a:rPr lang="en-US" sz="2000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% </a:t>
            </a:r>
            <a:r>
              <a:rPr lang="en-US" sz="2000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W_grid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2000" dirty="0" err="1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threadIdx.x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sz="20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float </a:t>
            </a:r>
            <a:r>
              <a:rPr lang="en-US" sz="2000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acc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0.;</a:t>
            </a:r>
            <a:endParaRPr lang="en-US" sz="20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for </a:t>
            </a:r>
            <a:r>
              <a:rPr lang="en-US" sz="2000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000" dirty="0" err="1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sz="2000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 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0;  c &lt; C; </a:t>
            </a:r>
            <a:r>
              <a:rPr lang="en-US" sz="2000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c++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{		// sum over all input channels</a:t>
            </a:r>
            <a:endParaRPr lang="en-US" sz="20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2000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for (</a:t>
            </a:r>
            <a:r>
              <a:rPr lang="en-US" sz="2000" dirty="0" err="1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sz="2000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 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0; p &lt; K; p++)		// loop over </a:t>
            </a:r>
            <a:r>
              <a:rPr lang="en-US" sz="2000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KxK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filter</a:t>
            </a:r>
            <a:endParaRPr lang="en-US" sz="20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2000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for (</a:t>
            </a:r>
            <a:r>
              <a:rPr lang="en-US" sz="2000" dirty="0" err="1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sz="2000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q 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0; q &lt; K; q++)  </a:t>
            </a:r>
            <a:endParaRPr lang="en-US" sz="20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en-US" sz="2000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000" dirty="0" err="1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acc</a:t>
            </a:r>
            <a:r>
              <a:rPr lang="en-US" sz="2000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+= </a:t>
            </a:r>
            <a:r>
              <a:rPr lang="en-US" sz="2000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X[c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h + p, w + q] * W[m, c, p, q];</a:t>
            </a:r>
            <a:endParaRPr lang="en-US" sz="20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}</a:t>
            </a:r>
            <a:endParaRPr lang="en-US" sz="20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2000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Y[m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h, w] = </a:t>
            </a:r>
            <a:r>
              <a:rPr lang="en-US" sz="2000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acc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sz="20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endParaRPr lang="en-US" sz="20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6376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Observations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amount of parallelism is quite high as long as the total number of pixels across all output feature maps is large</a:t>
            </a:r>
          </a:p>
          <a:p>
            <a:pPr lvl="1"/>
            <a:r>
              <a:rPr lang="en-US" dirty="0" smtClean="0"/>
              <a:t>This matches the CNN architecture well</a:t>
            </a:r>
          </a:p>
          <a:p>
            <a:r>
              <a:rPr lang="en-US" dirty="0" smtClean="0"/>
              <a:t>Each input tile is loaded multiple times, once for each block that calculates the output tile that requires the input tile</a:t>
            </a:r>
          </a:p>
          <a:p>
            <a:pPr lvl="1"/>
            <a:r>
              <a:rPr lang="en-US" dirty="0" smtClean="0"/>
              <a:t>Not very efficient in global memory </a:t>
            </a:r>
            <a:r>
              <a:rPr lang="en-US" dirty="0" err="1" smtClean="0"/>
              <a:t>bandwith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8863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Sequential code for the Forward Path of a Sub-sampling Layer</a:t>
            </a:r>
            <a:endParaRPr lang="en-US" sz="3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fld id="{4A490C5D-AEA8-4823-B9B3-806910A0ECF7}" type="slidenum">
              <a:rPr lang="es-ES" smtClean="0"/>
              <a:pPr/>
              <a:t>15</a:t>
            </a:fld>
            <a:endParaRPr lang="es-ES" dirty="0" smtClean="0"/>
          </a:p>
        </p:txBody>
      </p:sp>
      <p:sp>
        <p:nvSpPr>
          <p:cNvPr id="4" name="Rectangle 3"/>
          <p:cNvSpPr/>
          <p:nvPr/>
        </p:nvSpPr>
        <p:spPr>
          <a:xfrm>
            <a:off x="533400" y="1600200"/>
            <a:ext cx="874846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void</a:t>
            </a:r>
            <a:r>
              <a:rPr lang="en-US" sz="2000" dirty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poolingLayer_forward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(</a:t>
            </a:r>
            <a:r>
              <a:rPr lang="en-US" sz="2000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int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M, </a:t>
            </a:r>
            <a:r>
              <a:rPr lang="en-US" sz="2000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int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H, </a:t>
            </a:r>
            <a:r>
              <a:rPr lang="en-US" sz="2000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int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W, </a:t>
            </a:r>
            <a:r>
              <a:rPr lang="en-US" sz="2000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int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K, float* Y, float* S)</a:t>
            </a:r>
            <a:endParaRPr lang="en-US" sz="2000" dirty="0">
              <a:solidFill>
                <a:schemeClr val="tx1"/>
              </a:solidFill>
              <a:ea typeface="Times New Roman" panose="02020603050405020304" pitchFamily="18" charset="0"/>
            </a:endParaRPr>
          </a:p>
          <a:p>
            <a:pPr algn="just"/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{  </a:t>
            </a:r>
            <a:endParaRPr lang="en-US" sz="2000" dirty="0">
              <a:solidFill>
                <a:schemeClr val="tx1"/>
              </a:solidFill>
              <a:ea typeface="Times New Roman" panose="02020603050405020304" pitchFamily="18" charset="0"/>
            </a:endParaRPr>
          </a:p>
          <a:p>
            <a:pPr algn="just"/>
            <a:r>
              <a:rPr lang="en-US" sz="2000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  for(</a:t>
            </a:r>
            <a:r>
              <a:rPr lang="en-US" sz="2000" dirty="0" err="1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int</a:t>
            </a:r>
            <a:r>
              <a:rPr lang="en-US" sz="2000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m 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= 0;  m &lt; M;  m++)		// for each output feature maps</a:t>
            </a:r>
            <a:endParaRPr lang="en-US" sz="2000" dirty="0">
              <a:solidFill>
                <a:schemeClr val="tx1"/>
              </a:solidFill>
              <a:ea typeface="Times New Roman" panose="02020603050405020304" pitchFamily="18" charset="0"/>
            </a:endParaRPr>
          </a:p>
          <a:p>
            <a:pPr algn="just"/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     </a:t>
            </a:r>
            <a:r>
              <a:rPr lang="en-US" sz="2000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for(</a:t>
            </a:r>
            <a:r>
              <a:rPr lang="en-US" sz="2000" dirty="0" err="1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int</a:t>
            </a:r>
            <a:r>
              <a:rPr lang="en-US" sz="2000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h 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= 0; </a:t>
            </a:r>
            <a:r>
              <a:rPr lang="en-US" sz="2000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h 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&lt; H/K; h++)		// for each output element</a:t>
            </a:r>
            <a:endParaRPr lang="en-US" sz="2000" dirty="0">
              <a:solidFill>
                <a:schemeClr val="tx1"/>
              </a:solidFill>
              <a:ea typeface="Times New Roman" panose="02020603050405020304" pitchFamily="18" charset="0"/>
            </a:endParaRPr>
          </a:p>
          <a:p>
            <a:pPr algn="just"/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       </a:t>
            </a:r>
            <a:r>
              <a:rPr lang="en-US" sz="2000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for(</a:t>
            </a:r>
            <a:r>
              <a:rPr lang="en-US" sz="2000" dirty="0" err="1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int</a:t>
            </a:r>
            <a:r>
              <a:rPr lang="en-US" sz="2000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w 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= 0; </a:t>
            </a:r>
            <a:r>
              <a:rPr lang="en-US" sz="2000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w 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&lt; W/K; </a:t>
            </a:r>
            <a:r>
              <a:rPr lang="en-US" sz="2000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w++) 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{</a:t>
            </a:r>
            <a:endParaRPr lang="en-US" sz="2000" dirty="0">
              <a:solidFill>
                <a:schemeClr val="tx1"/>
              </a:solidFill>
              <a:ea typeface="Times New Roman" panose="02020603050405020304" pitchFamily="18" charset="0"/>
            </a:endParaRPr>
          </a:p>
          <a:p>
            <a:pPr algn="just"/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         S[m, x, y] = 0.;</a:t>
            </a:r>
            <a:endParaRPr lang="en-US" sz="2000" dirty="0">
              <a:solidFill>
                <a:schemeClr val="tx1"/>
              </a:solidFill>
              <a:ea typeface="Times New Roman" panose="02020603050405020304" pitchFamily="18" charset="0"/>
            </a:endParaRPr>
          </a:p>
          <a:p>
            <a:pPr algn="just"/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         </a:t>
            </a:r>
            <a:r>
              <a:rPr lang="en-US" sz="2000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for(</a:t>
            </a:r>
            <a:r>
              <a:rPr lang="en-US" sz="2000" dirty="0" err="1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int</a:t>
            </a:r>
            <a:r>
              <a:rPr lang="en-US" sz="2000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p 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= 0; p &lt; K; p++) {		 // loop over </a:t>
            </a:r>
            <a:r>
              <a:rPr lang="en-US" sz="2000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KxK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input samples </a:t>
            </a:r>
            <a:endParaRPr lang="en-US" sz="2000" dirty="0">
              <a:solidFill>
                <a:schemeClr val="tx1"/>
              </a:solidFill>
              <a:ea typeface="Times New Roman" panose="02020603050405020304" pitchFamily="18" charset="0"/>
            </a:endParaRPr>
          </a:p>
          <a:p>
            <a:pPr algn="just"/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            </a:t>
            </a:r>
            <a:r>
              <a:rPr lang="en-US" sz="2000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for(</a:t>
            </a:r>
            <a:r>
              <a:rPr lang="en-US" sz="2000" dirty="0" err="1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int</a:t>
            </a:r>
            <a:r>
              <a:rPr lang="en-US" sz="2000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q 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= 0; q &lt; K; q++)</a:t>
            </a:r>
            <a:endParaRPr lang="en-US" sz="2000" dirty="0">
              <a:solidFill>
                <a:schemeClr val="tx1"/>
              </a:solidFill>
              <a:ea typeface="Times New Roman" panose="02020603050405020304" pitchFamily="18" charset="0"/>
            </a:endParaRPr>
          </a:p>
          <a:p>
            <a:pPr algn="just"/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               S[m, h, w] </a:t>
            </a:r>
            <a:r>
              <a:rPr lang="en-US" sz="2000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+= Y[m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, </a:t>
            </a:r>
            <a:r>
              <a:rPr lang="en-US" sz="2000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K*h 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+ p, </a:t>
            </a:r>
            <a:r>
              <a:rPr lang="en-US" sz="2000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K*w 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+ q] /(K*K);</a:t>
            </a:r>
            <a:endParaRPr lang="en-US" sz="2000" dirty="0">
              <a:solidFill>
                <a:schemeClr val="tx1"/>
              </a:solidFill>
              <a:ea typeface="Times New Roman" panose="02020603050405020304" pitchFamily="18" charset="0"/>
            </a:endParaRPr>
          </a:p>
          <a:p>
            <a:pPr algn="just"/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         }</a:t>
            </a:r>
            <a:endParaRPr lang="en-US" sz="2000" dirty="0">
              <a:solidFill>
                <a:schemeClr val="tx1"/>
              </a:solidFill>
              <a:ea typeface="Times New Roman" panose="02020603050405020304" pitchFamily="18" charset="0"/>
            </a:endParaRPr>
          </a:p>
          <a:p>
            <a:pPr algn="just"/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         // add bias and apply non-linear activation</a:t>
            </a:r>
            <a:endParaRPr lang="en-US" sz="2000" dirty="0">
              <a:solidFill>
                <a:schemeClr val="tx1"/>
              </a:solidFill>
              <a:ea typeface="Times New Roman" panose="02020603050405020304" pitchFamily="18" charset="0"/>
            </a:endParaRPr>
          </a:p>
          <a:p>
            <a:pPr algn="just"/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         S[m, h, w] = sigmoid(S[m, h, w] + b[m])</a:t>
            </a:r>
            <a:endParaRPr lang="en-US" sz="2000" dirty="0">
              <a:solidFill>
                <a:schemeClr val="tx1"/>
              </a:solidFill>
              <a:ea typeface="Times New Roman" panose="02020603050405020304" pitchFamily="18" charset="0"/>
            </a:endParaRPr>
          </a:p>
          <a:p>
            <a:pPr algn="just"/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       }</a:t>
            </a:r>
            <a:endParaRPr lang="en-US" sz="2000" dirty="0">
              <a:solidFill>
                <a:schemeClr val="tx1"/>
              </a:solidFill>
              <a:ea typeface="Times New Roman" panose="02020603050405020304" pitchFamily="18" charset="0"/>
            </a:endParaRPr>
          </a:p>
          <a:p>
            <a:pPr algn="just"/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}</a:t>
            </a:r>
            <a:endParaRPr lang="en-US" sz="2000" dirty="0"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4095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87"/>
            <a:ext cx="7923213" cy="1141413"/>
          </a:xfrm>
        </p:spPr>
        <p:txBody>
          <a:bodyPr/>
          <a:lstStyle/>
          <a:p>
            <a:r>
              <a:rPr lang="en-US" sz="3600" dirty="0" smtClean="0"/>
              <a:t>Implementing a convolution </a:t>
            </a:r>
            <a:r>
              <a:rPr lang="en-US" sz="3600" dirty="0"/>
              <a:t>l</a:t>
            </a:r>
            <a:r>
              <a:rPr lang="en-US" sz="3600" dirty="0" smtClean="0"/>
              <a:t>ayer with matrix multiplication</a:t>
            </a:r>
            <a:endParaRPr lang="en-US" sz="3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fld id="{4A490C5D-AEA8-4823-B9B3-806910A0ECF7}" type="slidenum">
              <a:rPr lang="es-ES" smtClean="0"/>
              <a:pPr/>
              <a:t>16</a:t>
            </a:fld>
            <a:endParaRPr lang="es-ES" dirty="0" smtClean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209800" y="990600"/>
            <a:ext cx="10033082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133542"/>
              </p:ext>
            </p:extLst>
          </p:nvPr>
        </p:nvGraphicFramePr>
        <p:xfrm>
          <a:off x="2209800" y="990600"/>
          <a:ext cx="5410200" cy="60198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r:id="rId3" imgW="7772400" imgH="8705940" progId="Visio.Drawing.11">
                  <p:embed/>
                </p:oleObj>
              </mc:Choice>
              <mc:Fallback>
                <p:oleObj r:id="rId3" imgW="7772400" imgH="8705940" progId="Visio.Drawing.11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990600"/>
                        <a:ext cx="5410200" cy="601984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06647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Any Questions?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873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learn more about the implementation of a convolutional neural network</a:t>
            </a:r>
          </a:p>
          <a:p>
            <a:pPr lvl="1"/>
            <a:r>
              <a:rPr lang="en-US" dirty="0" smtClean="0"/>
              <a:t>Levels of parallelism</a:t>
            </a:r>
          </a:p>
          <a:p>
            <a:pPr lvl="1"/>
            <a:r>
              <a:rPr lang="en-US" dirty="0" smtClean="0"/>
              <a:t>Loop transformations</a:t>
            </a:r>
          </a:p>
          <a:p>
            <a:pPr lvl="1"/>
            <a:r>
              <a:rPr lang="en-US" dirty="0" smtClean="0"/>
              <a:t>Basic kernel design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5435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Sequential Code for the Forward Path of a Convolution Layer </a:t>
            </a:r>
            <a:endParaRPr lang="en-US" sz="3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fld id="{4A490C5D-AEA8-4823-B9B3-806910A0ECF7}" type="slidenum">
              <a:rPr lang="es-ES" smtClean="0"/>
              <a:pPr/>
              <a:t>3</a:t>
            </a:fld>
            <a:endParaRPr lang="es-ES" dirty="0" smtClean="0"/>
          </a:p>
        </p:txBody>
      </p:sp>
      <p:sp>
        <p:nvSpPr>
          <p:cNvPr id="4" name="Rectangle 3"/>
          <p:cNvSpPr/>
          <p:nvPr/>
        </p:nvSpPr>
        <p:spPr>
          <a:xfrm>
            <a:off x="381000" y="1524000"/>
            <a:ext cx="889248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void </a:t>
            </a:r>
            <a:r>
              <a:rPr lang="en-US" sz="2000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convLayer_forward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(</a:t>
            </a:r>
            <a:r>
              <a:rPr lang="en-US" sz="2000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int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M, </a:t>
            </a:r>
            <a:r>
              <a:rPr lang="en-US" sz="2000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int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C, </a:t>
            </a:r>
            <a:r>
              <a:rPr lang="en-US" sz="2000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int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H, </a:t>
            </a:r>
            <a:r>
              <a:rPr lang="en-US" sz="2000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int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W, </a:t>
            </a:r>
            <a:r>
              <a:rPr lang="en-US" sz="2000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int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K, float* X, float* W, float* Y)</a:t>
            </a:r>
          </a:p>
          <a:p>
            <a:pPr algn="just"/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{</a:t>
            </a:r>
          </a:p>
          <a:p>
            <a:pPr algn="just"/>
            <a:endParaRPr lang="en-US" sz="2000" dirty="0" smtClean="0">
              <a:solidFill>
                <a:schemeClr val="tx1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algn="just"/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 for(</a:t>
            </a:r>
            <a:r>
              <a:rPr lang="en-US" sz="2000" dirty="0" err="1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int</a:t>
            </a:r>
            <a:r>
              <a:rPr lang="en-US" sz="2000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m 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= 0;  m &lt; M;  m++)		// for each output feature </a:t>
            </a:r>
            <a:r>
              <a:rPr lang="en-US" sz="2000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map</a:t>
            </a:r>
            <a:endParaRPr lang="en-US" sz="2000" dirty="0">
              <a:solidFill>
                <a:schemeClr val="tx1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algn="just"/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      </a:t>
            </a:r>
            <a:r>
              <a:rPr lang="en-US" sz="2000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for(</a:t>
            </a:r>
            <a:r>
              <a:rPr lang="en-US" sz="2000" dirty="0" err="1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int</a:t>
            </a:r>
            <a:r>
              <a:rPr lang="en-US" sz="2000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h 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= 0; h &lt; </a:t>
            </a:r>
            <a:r>
              <a:rPr lang="en-US" sz="2000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H_out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; h++)	</a:t>
            </a:r>
            <a:r>
              <a:rPr lang="en-US" sz="2000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	// 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for each output element</a:t>
            </a:r>
          </a:p>
          <a:p>
            <a:pPr algn="just"/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         </a:t>
            </a:r>
            <a:r>
              <a:rPr lang="en-US" sz="2000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for(</a:t>
            </a:r>
            <a:r>
              <a:rPr lang="en-US" sz="2000" dirty="0" err="1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int</a:t>
            </a:r>
            <a:r>
              <a:rPr lang="en-US" sz="2000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w 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= 0; w &lt; </a:t>
            </a:r>
            <a:r>
              <a:rPr lang="en-US" sz="2000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W_out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; w++) {</a:t>
            </a:r>
          </a:p>
          <a:p>
            <a:pPr algn="just"/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             Y[m, h, w] = 0;</a:t>
            </a:r>
          </a:p>
          <a:p>
            <a:pPr algn="just"/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             </a:t>
            </a:r>
            <a:r>
              <a:rPr lang="en-US" sz="2000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for(</a:t>
            </a:r>
            <a:r>
              <a:rPr lang="en-US" sz="2000" dirty="0" err="1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int</a:t>
            </a:r>
            <a:r>
              <a:rPr lang="en-US" sz="2000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c 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= 0;  c &lt; C; </a:t>
            </a:r>
            <a:r>
              <a:rPr lang="en-US" sz="2000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c++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)	</a:t>
            </a:r>
            <a:r>
              <a:rPr lang="en-US" sz="2000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	// 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sum over all input feature maps</a:t>
            </a:r>
          </a:p>
          <a:p>
            <a:pPr algn="just"/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                </a:t>
            </a:r>
            <a:r>
              <a:rPr lang="en-US" sz="2000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for(</a:t>
            </a:r>
            <a:r>
              <a:rPr lang="en-US" sz="2000" dirty="0" err="1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int</a:t>
            </a:r>
            <a:r>
              <a:rPr lang="en-US" sz="2000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p 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= 0; p &lt; K; p++)	 </a:t>
            </a:r>
            <a:r>
              <a:rPr lang="en-US" sz="2000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	// </a:t>
            </a:r>
            <a:r>
              <a:rPr lang="en-US" sz="2000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KxK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 filter</a:t>
            </a:r>
          </a:p>
          <a:p>
            <a:pPr algn="just"/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                    </a:t>
            </a:r>
            <a:r>
              <a:rPr lang="en-US" sz="2000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for(</a:t>
            </a:r>
            <a:r>
              <a:rPr lang="en-US" sz="2000" dirty="0" err="1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int</a:t>
            </a:r>
            <a:r>
              <a:rPr lang="en-US" sz="2000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q 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= 0; q &lt; K; q++)  </a:t>
            </a:r>
          </a:p>
          <a:p>
            <a:pPr algn="just"/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                         Y[m, h, w] </a:t>
            </a:r>
            <a:r>
              <a:rPr lang="en-US" sz="2000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+= 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X[c, h + p, w + q] * W[m, c, p, q];</a:t>
            </a:r>
          </a:p>
          <a:p>
            <a:pPr algn="just"/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         }</a:t>
            </a:r>
          </a:p>
          <a:p>
            <a:pPr algn="just"/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}</a:t>
            </a:r>
            <a:endParaRPr lang="en-US" sz="2000" dirty="0">
              <a:solidFill>
                <a:schemeClr val="tx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029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8" y="0"/>
            <a:ext cx="7923213" cy="1141413"/>
          </a:xfrm>
        </p:spPr>
        <p:txBody>
          <a:bodyPr/>
          <a:lstStyle/>
          <a:p>
            <a:r>
              <a:rPr lang="en-US" sz="4000" dirty="0" smtClean="0"/>
              <a:t>A </a:t>
            </a:r>
            <a:r>
              <a:rPr lang="en-US" sz="4000" dirty="0"/>
              <a:t>S</a:t>
            </a:r>
            <a:r>
              <a:rPr lang="en-US" sz="4000" dirty="0" smtClean="0"/>
              <a:t>mall Convolution Layer Example</a:t>
            </a:r>
            <a:br>
              <a:rPr lang="en-US" sz="4000" dirty="0" smtClean="0"/>
            </a:br>
            <a:r>
              <a:rPr lang="en-US" sz="4000" dirty="0" smtClean="0"/>
              <a:t>Generating Y[0,0,1]</a:t>
            </a:r>
            <a:endParaRPr lang="en-US" sz="4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7647531"/>
              </p:ext>
            </p:extLst>
          </p:nvPr>
        </p:nvGraphicFramePr>
        <p:xfrm>
          <a:off x="1295400" y="1141413"/>
          <a:ext cx="1752600" cy="1463040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438150">
                  <a:extLst>
                    <a:ext uri="{9D8B030D-6E8A-4147-A177-3AD203B41FA5}">
                      <a16:colId xmlns:a16="http://schemas.microsoft.com/office/drawing/2014/main" val="2735217192"/>
                    </a:ext>
                  </a:extLst>
                </a:gridCol>
                <a:gridCol w="438150">
                  <a:extLst>
                    <a:ext uri="{9D8B030D-6E8A-4147-A177-3AD203B41FA5}">
                      <a16:colId xmlns:a16="http://schemas.microsoft.com/office/drawing/2014/main" val="1436629870"/>
                    </a:ext>
                  </a:extLst>
                </a:gridCol>
                <a:gridCol w="438150">
                  <a:extLst>
                    <a:ext uri="{9D8B030D-6E8A-4147-A177-3AD203B41FA5}">
                      <a16:colId xmlns:a16="http://schemas.microsoft.com/office/drawing/2014/main" val="3505079131"/>
                    </a:ext>
                  </a:extLst>
                </a:gridCol>
                <a:gridCol w="438150">
                  <a:extLst>
                    <a:ext uri="{9D8B030D-6E8A-4147-A177-3AD203B41FA5}">
                      <a16:colId xmlns:a16="http://schemas.microsoft.com/office/drawing/2014/main" val="666904973"/>
                    </a:ext>
                  </a:extLst>
                </a:gridCol>
              </a:tblGrid>
              <a:tr h="357917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2699186"/>
                  </a:ext>
                </a:extLst>
              </a:tr>
              <a:tr h="35791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6730710"/>
                  </a:ext>
                </a:extLst>
              </a:tr>
              <a:tr h="35791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0231945"/>
                  </a:ext>
                </a:extLst>
              </a:tr>
              <a:tr h="35791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1617079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6229073"/>
              </p:ext>
            </p:extLst>
          </p:nvPr>
        </p:nvGraphicFramePr>
        <p:xfrm>
          <a:off x="4495800" y="1100560"/>
          <a:ext cx="1066797" cy="1097280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344091">
                  <a:extLst>
                    <a:ext uri="{9D8B030D-6E8A-4147-A177-3AD203B41FA5}">
                      <a16:colId xmlns:a16="http://schemas.microsoft.com/office/drawing/2014/main" val="2735217192"/>
                    </a:ext>
                  </a:extLst>
                </a:gridCol>
                <a:gridCol w="288807">
                  <a:extLst>
                    <a:ext uri="{9D8B030D-6E8A-4147-A177-3AD203B41FA5}">
                      <a16:colId xmlns:a16="http://schemas.microsoft.com/office/drawing/2014/main" val="1436629870"/>
                    </a:ext>
                  </a:extLst>
                </a:gridCol>
                <a:gridCol w="433899">
                  <a:extLst>
                    <a:ext uri="{9D8B030D-6E8A-4147-A177-3AD203B41FA5}">
                      <a16:colId xmlns:a16="http://schemas.microsoft.com/office/drawing/2014/main" val="3505079131"/>
                    </a:ext>
                  </a:extLst>
                </a:gridCol>
              </a:tblGrid>
              <a:tr h="304271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2699186"/>
                  </a:ext>
                </a:extLst>
              </a:tr>
              <a:tr h="30427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6730710"/>
                  </a:ext>
                </a:extLst>
              </a:tr>
              <a:tr h="30427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0231945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8085245"/>
              </p:ext>
            </p:extLst>
          </p:nvPr>
        </p:nvGraphicFramePr>
        <p:xfrm>
          <a:off x="1295400" y="3046413"/>
          <a:ext cx="1752600" cy="1463040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438150">
                  <a:extLst>
                    <a:ext uri="{9D8B030D-6E8A-4147-A177-3AD203B41FA5}">
                      <a16:colId xmlns:a16="http://schemas.microsoft.com/office/drawing/2014/main" val="2735217192"/>
                    </a:ext>
                  </a:extLst>
                </a:gridCol>
                <a:gridCol w="438150">
                  <a:extLst>
                    <a:ext uri="{9D8B030D-6E8A-4147-A177-3AD203B41FA5}">
                      <a16:colId xmlns:a16="http://schemas.microsoft.com/office/drawing/2014/main" val="1436629870"/>
                    </a:ext>
                  </a:extLst>
                </a:gridCol>
                <a:gridCol w="438150">
                  <a:extLst>
                    <a:ext uri="{9D8B030D-6E8A-4147-A177-3AD203B41FA5}">
                      <a16:colId xmlns:a16="http://schemas.microsoft.com/office/drawing/2014/main" val="3505079131"/>
                    </a:ext>
                  </a:extLst>
                </a:gridCol>
                <a:gridCol w="438150">
                  <a:extLst>
                    <a:ext uri="{9D8B030D-6E8A-4147-A177-3AD203B41FA5}">
                      <a16:colId xmlns:a16="http://schemas.microsoft.com/office/drawing/2014/main" val="666904973"/>
                    </a:ext>
                  </a:extLst>
                </a:gridCol>
              </a:tblGrid>
              <a:tr h="343297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2699186"/>
                  </a:ext>
                </a:extLst>
              </a:tr>
              <a:tr h="34329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6730710"/>
                  </a:ext>
                </a:extLst>
              </a:tr>
              <a:tr h="34329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0231945"/>
                  </a:ext>
                </a:extLst>
              </a:tr>
              <a:tr h="34329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1617079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9737687"/>
              </p:ext>
            </p:extLst>
          </p:nvPr>
        </p:nvGraphicFramePr>
        <p:xfrm>
          <a:off x="4486470" y="3046413"/>
          <a:ext cx="1048137" cy="1097280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367588">
                  <a:extLst>
                    <a:ext uri="{9D8B030D-6E8A-4147-A177-3AD203B41FA5}">
                      <a16:colId xmlns:a16="http://schemas.microsoft.com/office/drawing/2014/main" val="2735217192"/>
                    </a:ext>
                  </a:extLst>
                </a:gridCol>
                <a:gridCol w="251342">
                  <a:extLst>
                    <a:ext uri="{9D8B030D-6E8A-4147-A177-3AD203B41FA5}">
                      <a16:colId xmlns:a16="http://schemas.microsoft.com/office/drawing/2014/main" val="1436629870"/>
                    </a:ext>
                  </a:extLst>
                </a:gridCol>
                <a:gridCol w="429207">
                  <a:extLst>
                    <a:ext uri="{9D8B030D-6E8A-4147-A177-3AD203B41FA5}">
                      <a16:colId xmlns:a16="http://schemas.microsoft.com/office/drawing/2014/main" val="3505079131"/>
                    </a:ext>
                  </a:extLst>
                </a:gridCol>
              </a:tblGrid>
              <a:tr h="319511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2699186"/>
                  </a:ext>
                </a:extLst>
              </a:tr>
              <a:tr h="31951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6730710"/>
                  </a:ext>
                </a:extLst>
              </a:tr>
              <a:tr h="31951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0231945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8452446"/>
              </p:ext>
            </p:extLst>
          </p:nvPr>
        </p:nvGraphicFramePr>
        <p:xfrm>
          <a:off x="1295400" y="4951413"/>
          <a:ext cx="1752600" cy="1463040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438150">
                  <a:extLst>
                    <a:ext uri="{9D8B030D-6E8A-4147-A177-3AD203B41FA5}">
                      <a16:colId xmlns:a16="http://schemas.microsoft.com/office/drawing/2014/main" val="2735217192"/>
                    </a:ext>
                  </a:extLst>
                </a:gridCol>
                <a:gridCol w="438150">
                  <a:extLst>
                    <a:ext uri="{9D8B030D-6E8A-4147-A177-3AD203B41FA5}">
                      <a16:colId xmlns:a16="http://schemas.microsoft.com/office/drawing/2014/main" val="1436629870"/>
                    </a:ext>
                  </a:extLst>
                </a:gridCol>
                <a:gridCol w="438150">
                  <a:extLst>
                    <a:ext uri="{9D8B030D-6E8A-4147-A177-3AD203B41FA5}">
                      <a16:colId xmlns:a16="http://schemas.microsoft.com/office/drawing/2014/main" val="3505079131"/>
                    </a:ext>
                  </a:extLst>
                </a:gridCol>
                <a:gridCol w="438150">
                  <a:extLst>
                    <a:ext uri="{9D8B030D-6E8A-4147-A177-3AD203B41FA5}">
                      <a16:colId xmlns:a16="http://schemas.microsoft.com/office/drawing/2014/main" val="666904973"/>
                    </a:ext>
                  </a:extLst>
                </a:gridCol>
              </a:tblGrid>
              <a:tr h="361527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2699186"/>
                  </a:ext>
                </a:extLst>
              </a:tr>
              <a:tr h="36152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6730710"/>
                  </a:ext>
                </a:extLst>
              </a:tr>
              <a:tr h="36152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0231945"/>
                  </a:ext>
                </a:extLst>
              </a:tr>
              <a:tr h="36152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1617079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4111597"/>
              </p:ext>
            </p:extLst>
          </p:nvPr>
        </p:nvGraphicFramePr>
        <p:xfrm>
          <a:off x="4477141" y="5300240"/>
          <a:ext cx="1066796" cy="1097280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374132">
                  <a:extLst>
                    <a:ext uri="{9D8B030D-6E8A-4147-A177-3AD203B41FA5}">
                      <a16:colId xmlns:a16="http://schemas.microsoft.com/office/drawing/2014/main" val="2735217192"/>
                    </a:ext>
                  </a:extLst>
                </a:gridCol>
                <a:gridCol w="302943">
                  <a:extLst>
                    <a:ext uri="{9D8B030D-6E8A-4147-A177-3AD203B41FA5}">
                      <a16:colId xmlns:a16="http://schemas.microsoft.com/office/drawing/2014/main" val="1436629870"/>
                    </a:ext>
                  </a:extLst>
                </a:gridCol>
                <a:gridCol w="389721">
                  <a:extLst>
                    <a:ext uri="{9D8B030D-6E8A-4147-A177-3AD203B41FA5}">
                      <a16:colId xmlns:a16="http://schemas.microsoft.com/office/drawing/2014/main" val="3505079131"/>
                    </a:ext>
                  </a:extLst>
                </a:gridCol>
              </a:tblGrid>
              <a:tr h="304271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2699186"/>
                  </a:ext>
                </a:extLst>
              </a:tr>
              <a:tr h="30427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6730710"/>
                  </a:ext>
                </a:extLst>
              </a:tr>
              <a:tr h="30427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0231945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38017" y="1821161"/>
            <a:ext cx="9621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X[0,_, _]</a:t>
            </a:r>
            <a:endParaRPr lang="en-US" sz="1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33277" y="3622160"/>
            <a:ext cx="9621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X[1,_, _]</a:t>
            </a:r>
            <a:endParaRPr lang="en-US" sz="1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61269" y="5486400"/>
            <a:ext cx="9621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X[2,_, _]</a:t>
            </a:r>
            <a:endParaRPr lang="en-US" sz="1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0668778"/>
              </p:ext>
            </p:extLst>
          </p:nvPr>
        </p:nvGraphicFramePr>
        <p:xfrm>
          <a:off x="7152993" y="3229293"/>
          <a:ext cx="630437" cy="731520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341630">
                  <a:extLst>
                    <a:ext uri="{9D8B030D-6E8A-4147-A177-3AD203B41FA5}">
                      <a16:colId xmlns:a16="http://schemas.microsoft.com/office/drawing/2014/main" val="2735217192"/>
                    </a:ext>
                  </a:extLst>
                </a:gridCol>
                <a:gridCol w="288807">
                  <a:extLst>
                    <a:ext uri="{9D8B030D-6E8A-4147-A177-3AD203B41FA5}">
                      <a16:colId xmlns:a16="http://schemas.microsoft.com/office/drawing/2014/main" val="1436629870"/>
                    </a:ext>
                  </a:extLst>
                </a:gridCol>
              </a:tblGrid>
              <a:tr h="304271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?</a:t>
                      </a:r>
                      <a:endParaRPr lang="en-US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2699186"/>
                  </a:ext>
                </a:extLst>
              </a:tr>
              <a:tr h="30427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?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?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6730710"/>
                  </a:ext>
                </a:extLst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7785891" y="3440661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</a:t>
            </a:r>
            <a:r>
              <a:rPr lang="en-US" sz="1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[0,_, _]</a:t>
            </a:r>
            <a:endParaRPr lang="en-US" sz="1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562597" y="1478409"/>
            <a:ext cx="12218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</a:t>
            </a:r>
            <a:r>
              <a:rPr lang="en-US" sz="1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[0,0</a:t>
            </a: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,_, _]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525276" y="3429249"/>
            <a:ext cx="12218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W[0,1,_, </a:t>
            </a: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_]</a:t>
            </a:r>
          </a:p>
        </p:txBody>
      </p:sp>
      <p:sp>
        <p:nvSpPr>
          <p:cNvPr id="18" name="Rectangle 17"/>
          <p:cNvSpPr/>
          <p:nvPr/>
        </p:nvSpPr>
        <p:spPr>
          <a:xfrm>
            <a:off x="5525275" y="5686665"/>
            <a:ext cx="12218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W[0,2,_, </a:t>
            </a: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_]</a:t>
            </a:r>
          </a:p>
        </p:txBody>
      </p:sp>
      <p:sp>
        <p:nvSpPr>
          <p:cNvPr id="21" name="Oval 20"/>
          <p:cNvSpPr/>
          <p:nvPr/>
        </p:nvSpPr>
        <p:spPr bwMode="auto">
          <a:xfrm>
            <a:off x="7124095" y="3164960"/>
            <a:ext cx="390807" cy="457200"/>
          </a:xfrm>
          <a:prstGeom prst="ellipse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1734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8" y="0"/>
            <a:ext cx="7923213" cy="1141413"/>
          </a:xfrm>
        </p:spPr>
        <p:txBody>
          <a:bodyPr/>
          <a:lstStyle/>
          <a:p>
            <a:r>
              <a:rPr lang="en-US" sz="4000" dirty="0" smtClean="0"/>
              <a:t>A </a:t>
            </a:r>
            <a:r>
              <a:rPr lang="en-US" sz="4000" dirty="0"/>
              <a:t>S</a:t>
            </a:r>
            <a:r>
              <a:rPr lang="en-US" sz="4000" dirty="0" smtClean="0"/>
              <a:t>mall Convolution Layer Example</a:t>
            </a:r>
            <a:br>
              <a:rPr lang="en-US" sz="4000" dirty="0" smtClean="0"/>
            </a:br>
            <a:r>
              <a:rPr lang="en-US" sz="4000" dirty="0" smtClean="0"/>
              <a:t>Generating Y[0,0,0], c=0</a:t>
            </a:r>
            <a:endParaRPr lang="en-US" sz="4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295400" y="1141413"/>
          <a:ext cx="1752600" cy="1463040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438150">
                  <a:extLst>
                    <a:ext uri="{9D8B030D-6E8A-4147-A177-3AD203B41FA5}">
                      <a16:colId xmlns:a16="http://schemas.microsoft.com/office/drawing/2014/main" val="2735217192"/>
                    </a:ext>
                  </a:extLst>
                </a:gridCol>
                <a:gridCol w="438150">
                  <a:extLst>
                    <a:ext uri="{9D8B030D-6E8A-4147-A177-3AD203B41FA5}">
                      <a16:colId xmlns:a16="http://schemas.microsoft.com/office/drawing/2014/main" val="1436629870"/>
                    </a:ext>
                  </a:extLst>
                </a:gridCol>
                <a:gridCol w="438150">
                  <a:extLst>
                    <a:ext uri="{9D8B030D-6E8A-4147-A177-3AD203B41FA5}">
                      <a16:colId xmlns:a16="http://schemas.microsoft.com/office/drawing/2014/main" val="3505079131"/>
                    </a:ext>
                  </a:extLst>
                </a:gridCol>
                <a:gridCol w="438150">
                  <a:extLst>
                    <a:ext uri="{9D8B030D-6E8A-4147-A177-3AD203B41FA5}">
                      <a16:colId xmlns:a16="http://schemas.microsoft.com/office/drawing/2014/main" val="666904973"/>
                    </a:ext>
                  </a:extLst>
                </a:gridCol>
              </a:tblGrid>
              <a:tr h="357917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2699186"/>
                  </a:ext>
                </a:extLst>
              </a:tr>
              <a:tr h="35791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6730710"/>
                  </a:ext>
                </a:extLst>
              </a:tr>
              <a:tr h="35791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0231945"/>
                  </a:ext>
                </a:extLst>
              </a:tr>
              <a:tr h="35791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1617079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495800" y="1100560"/>
          <a:ext cx="1066797" cy="1097280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344091">
                  <a:extLst>
                    <a:ext uri="{9D8B030D-6E8A-4147-A177-3AD203B41FA5}">
                      <a16:colId xmlns:a16="http://schemas.microsoft.com/office/drawing/2014/main" val="2735217192"/>
                    </a:ext>
                  </a:extLst>
                </a:gridCol>
                <a:gridCol w="288807">
                  <a:extLst>
                    <a:ext uri="{9D8B030D-6E8A-4147-A177-3AD203B41FA5}">
                      <a16:colId xmlns:a16="http://schemas.microsoft.com/office/drawing/2014/main" val="1436629870"/>
                    </a:ext>
                  </a:extLst>
                </a:gridCol>
                <a:gridCol w="433899">
                  <a:extLst>
                    <a:ext uri="{9D8B030D-6E8A-4147-A177-3AD203B41FA5}">
                      <a16:colId xmlns:a16="http://schemas.microsoft.com/office/drawing/2014/main" val="3505079131"/>
                    </a:ext>
                  </a:extLst>
                </a:gridCol>
              </a:tblGrid>
              <a:tr h="304271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2699186"/>
                  </a:ext>
                </a:extLst>
              </a:tr>
              <a:tr h="30427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6730710"/>
                  </a:ext>
                </a:extLst>
              </a:tr>
              <a:tr h="30427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0231945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295400" y="3046413"/>
          <a:ext cx="1752600" cy="1463040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438150">
                  <a:extLst>
                    <a:ext uri="{9D8B030D-6E8A-4147-A177-3AD203B41FA5}">
                      <a16:colId xmlns:a16="http://schemas.microsoft.com/office/drawing/2014/main" val="2735217192"/>
                    </a:ext>
                  </a:extLst>
                </a:gridCol>
                <a:gridCol w="438150">
                  <a:extLst>
                    <a:ext uri="{9D8B030D-6E8A-4147-A177-3AD203B41FA5}">
                      <a16:colId xmlns:a16="http://schemas.microsoft.com/office/drawing/2014/main" val="1436629870"/>
                    </a:ext>
                  </a:extLst>
                </a:gridCol>
                <a:gridCol w="438150">
                  <a:extLst>
                    <a:ext uri="{9D8B030D-6E8A-4147-A177-3AD203B41FA5}">
                      <a16:colId xmlns:a16="http://schemas.microsoft.com/office/drawing/2014/main" val="3505079131"/>
                    </a:ext>
                  </a:extLst>
                </a:gridCol>
                <a:gridCol w="438150">
                  <a:extLst>
                    <a:ext uri="{9D8B030D-6E8A-4147-A177-3AD203B41FA5}">
                      <a16:colId xmlns:a16="http://schemas.microsoft.com/office/drawing/2014/main" val="666904973"/>
                    </a:ext>
                  </a:extLst>
                </a:gridCol>
              </a:tblGrid>
              <a:tr h="343297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2699186"/>
                  </a:ext>
                </a:extLst>
              </a:tr>
              <a:tr h="34329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6730710"/>
                  </a:ext>
                </a:extLst>
              </a:tr>
              <a:tr h="34329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0231945"/>
                  </a:ext>
                </a:extLst>
              </a:tr>
              <a:tr h="34329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1617079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486470" y="3046413"/>
          <a:ext cx="1048137" cy="1097280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367588">
                  <a:extLst>
                    <a:ext uri="{9D8B030D-6E8A-4147-A177-3AD203B41FA5}">
                      <a16:colId xmlns:a16="http://schemas.microsoft.com/office/drawing/2014/main" val="2735217192"/>
                    </a:ext>
                  </a:extLst>
                </a:gridCol>
                <a:gridCol w="251342">
                  <a:extLst>
                    <a:ext uri="{9D8B030D-6E8A-4147-A177-3AD203B41FA5}">
                      <a16:colId xmlns:a16="http://schemas.microsoft.com/office/drawing/2014/main" val="1436629870"/>
                    </a:ext>
                  </a:extLst>
                </a:gridCol>
                <a:gridCol w="429207">
                  <a:extLst>
                    <a:ext uri="{9D8B030D-6E8A-4147-A177-3AD203B41FA5}">
                      <a16:colId xmlns:a16="http://schemas.microsoft.com/office/drawing/2014/main" val="3505079131"/>
                    </a:ext>
                  </a:extLst>
                </a:gridCol>
              </a:tblGrid>
              <a:tr h="319511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2699186"/>
                  </a:ext>
                </a:extLst>
              </a:tr>
              <a:tr h="31951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6730710"/>
                  </a:ext>
                </a:extLst>
              </a:tr>
              <a:tr h="31951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0231945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295400" y="4951413"/>
          <a:ext cx="1752600" cy="1463040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438150">
                  <a:extLst>
                    <a:ext uri="{9D8B030D-6E8A-4147-A177-3AD203B41FA5}">
                      <a16:colId xmlns:a16="http://schemas.microsoft.com/office/drawing/2014/main" val="2735217192"/>
                    </a:ext>
                  </a:extLst>
                </a:gridCol>
                <a:gridCol w="438150">
                  <a:extLst>
                    <a:ext uri="{9D8B030D-6E8A-4147-A177-3AD203B41FA5}">
                      <a16:colId xmlns:a16="http://schemas.microsoft.com/office/drawing/2014/main" val="1436629870"/>
                    </a:ext>
                  </a:extLst>
                </a:gridCol>
                <a:gridCol w="438150">
                  <a:extLst>
                    <a:ext uri="{9D8B030D-6E8A-4147-A177-3AD203B41FA5}">
                      <a16:colId xmlns:a16="http://schemas.microsoft.com/office/drawing/2014/main" val="3505079131"/>
                    </a:ext>
                  </a:extLst>
                </a:gridCol>
                <a:gridCol w="438150">
                  <a:extLst>
                    <a:ext uri="{9D8B030D-6E8A-4147-A177-3AD203B41FA5}">
                      <a16:colId xmlns:a16="http://schemas.microsoft.com/office/drawing/2014/main" val="666904973"/>
                    </a:ext>
                  </a:extLst>
                </a:gridCol>
              </a:tblGrid>
              <a:tr h="361527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2699186"/>
                  </a:ext>
                </a:extLst>
              </a:tr>
              <a:tr h="36152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6730710"/>
                  </a:ext>
                </a:extLst>
              </a:tr>
              <a:tr h="36152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0231945"/>
                  </a:ext>
                </a:extLst>
              </a:tr>
              <a:tr h="36152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1617079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4477141" y="5300240"/>
          <a:ext cx="1066796" cy="1097280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374132">
                  <a:extLst>
                    <a:ext uri="{9D8B030D-6E8A-4147-A177-3AD203B41FA5}">
                      <a16:colId xmlns:a16="http://schemas.microsoft.com/office/drawing/2014/main" val="2735217192"/>
                    </a:ext>
                  </a:extLst>
                </a:gridCol>
                <a:gridCol w="302943">
                  <a:extLst>
                    <a:ext uri="{9D8B030D-6E8A-4147-A177-3AD203B41FA5}">
                      <a16:colId xmlns:a16="http://schemas.microsoft.com/office/drawing/2014/main" val="1436629870"/>
                    </a:ext>
                  </a:extLst>
                </a:gridCol>
                <a:gridCol w="389721">
                  <a:extLst>
                    <a:ext uri="{9D8B030D-6E8A-4147-A177-3AD203B41FA5}">
                      <a16:colId xmlns:a16="http://schemas.microsoft.com/office/drawing/2014/main" val="3505079131"/>
                    </a:ext>
                  </a:extLst>
                </a:gridCol>
              </a:tblGrid>
              <a:tr h="304271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2699186"/>
                  </a:ext>
                </a:extLst>
              </a:tr>
              <a:tr h="30427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6730710"/>
                  </a:ext>
                </a:extLst>
              </a:tr>
              <a:tr h="30427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0231945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38017" y="1821161"/>
            <a:ext cx="9621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X[0,_, _]</a:t>
            </a:r>
            <a:endParaRPr lang="en-US" sz="1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33277" y="3622160"/>
            <a:ext cx="9621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X[1,_, _]</a:t>
            </a:r>
            <a:endParaRPr lang="en-US" sz="1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61269" y="5486400"/>
            <a:ext cx="9621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X[2,_, _]</a:t>
            </a:r>
            <a:endParaRPr lang="en-US" sz="1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5505657"/>
              </p:ext>
            </p:extLst>
          </p:nvPr>
        </p:nvGraphicFramePr>
        <p:xfrm>
          <a:off x="7152992" y="3229293"/>
          <a:ext cx="848007" cy="833778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461040">
                  <a:extLst>
                    <a:ext uri="{9D8B030D-6E8A-4147-A177-3AD203B41FA5}">
                      <a16:colId xmlns:a16="http://schemas.microsoft.com/office/drawing/2014/main" val="2735217192"/>
                    </a:ext>
                  </a:extLst>
                </a:gridCol>
                <a:gridCol w="386967">
                  <a:extLst>
                    <a:ext uri="{9D8B030D-6E8A-4147-A177-3AD203B41FA5}">
                      <a16:colId xmlns:a16="http://schemas.microsoft.com/office/drawing/2014/main" val="1436629870"/>
                    </a:ext>
                  </a:extLst>
                </a:gridCol>
              </a:tblGrid>
              <a:tr h="468018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</a:t>
                      </a:r>
                      <a:endParaRPr lang="en-US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?</a:t>
                      </a:r>
                      <a:endParaRPr lang="en-US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2699186"/>
                  </a:ext>
                </a:extLst>
              </a:tr>
              <a:tr h="29418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?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?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6730710"/>
                  </a:ext>
                </a:extLst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8035177" y="3408601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</a:t>
            </a:r>
            <a:r>
              <a:rPr lang="en-US" sz="1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[0,_, _]</a:t>
            </a:r>
            <a:endParaRPr lang="en-US" sz="1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562597" y="1478409"/>
            <a:ext cx="12218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</a:t>
            </a:r>
            <a:r>
              <a:rPr lang="en-US" sz="1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[0,0</a:t>
            </a: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,_, _]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525276" y="3429249"/>
            <a:ext cx="12218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W[0,1,_, </a:t>
            </a: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_]</a:t>
            </a:r>
          </a:p>
        </p:txBody>
      </p:sp>
      <p:sp>
        <p:nvSpPr>
          <p:cNvPr id="18" name="Rectangle 17"/>
          <p:cNvSpPr/>
          <p:nvPr/>
        </p:nvSpPr>
        <p:spPr>
          <a:xfrm>
            <a:off x="5525275" y="5686665"/>
            <a:ext cx="12218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W[0,2,_, </a:t>
            </a: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_]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1323392" y="1100560"/>
            <a:ext cx="1286143" cy="1089933"/>
          </a:xfrm>
          <a:prstGeom prst="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4357395" y="1141214"/>
            <a:ext cx="1281405" cy="1089933"/>
          </a:xfrm>
          <a:prstGeom prst="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7152993" y="3251204"/>
            <a:ext cx="390330" cy="378914"/>
          </a:xfrm>
          <a:prstGeom prst="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172200" y="2197840"/>
            <a:ext cx="1146468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3+13+2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2" name="Straight Arrow Connector 21"/>
          <p:cNvCxnSpPr/>
          <p:nvPr/>
        </p:nvCxnSpPr>
        <p:spPr bwMode="auto">
          <a:xfrm>
            <a:off x="7010400" y="2819400"/>
            <a:ext cx="142592" cy="304800"/>
          </a:xfrm>
          <a:prstGeom prst="straightConnector1">
            <a:avLst/>
          </a:prstGeom>
          <a:solidFill>
            <a:srgbClr val="00B8FF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865604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8" y="0"/>
            <a:ext cx="7923213" cy="1141413"/>
          </a:xfrm>
        </p:spPr>
        <p:txBody>
          <a:bodyPr/>
          <a:lstStyle/>
          <a:p>
            <a:r>
              <a:rPr lang="en-US" sz="4000" dirty="0" smtClean="0"/>
              <a:t>A </a:t>
            </a:r>
            <a:r>
              <a:rPr lang="en-US" sz="4000" dirty="0"/>
              <a:t>S</a:t>
            </a:r>
            <a:r>
              <a:rPr lang="en-US" sz="4000" dirty="0" smtClean="0"/>
              <a:t>mall Convolution Layer Example</a:t>
            </a:r>
            <a:br>
              <a:rPr lang="en-US" sz="4000" dirty="0" smtClean="0"/>
            </a:br>
            <a:r>
              <a:rPr lang="en-US" sz="4000" dirty="0" smtClean="0"/>
              <a:t>Generating Y[0,0,0], c=1</a:t>
            </a:r>
            <a:endParaRPr lang="en-US" sz="4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295400" y="1141413"/>
          <a:ext cx="1752600" cy="1463040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438150">
                  <a:extLst>
                    <a:ext uri="{9D8B030D-6E8A-4147-A177-3AD203B41FA5}">
                      <a16:colId xmlns:a16="http://schemas.microsoft.com/office/drawing/2014/main" val="2735217192"/>
                    </a:ext>
                  </a:extLst>
                </a:gridCol>
                <a:gridCol w="438150">
                  <a:extLst>
                    <a:ext uri="{9D8B030D-6E8A-4147-A177-3AD203B41FA5}">
                      <a16:colId xmlns:a16="http://schemas.microsoft.com/office/drawing/2014/main" val="1436629870"/>
                    </a:ext>
                  </a:extLst>
                </a:gridCol>
                <a:gridCol w="438150">
                  <a:extLst>
                    <a:ext uri="{9D8B030D-6E8A-4147-A177-3AD203B41FA5}">
                      <a16:colId xmlns:a16="http://schemas.microsoft.com/office/drawing/2014/main" val="3505079131"/>
                    </a:ext>
                  </a:extLst>
                </a:gridCol>
                <a:gridCol w="438150">
                  <a:extLst>
                    <a:ext uri="{9D8B030D-6E8A-4147-A177-3AD203B41FA5}">
                      <a16:colId xmlns:a16="http://schemas.microsoft.com/office/drawing/2014/main" val="666904973"/>
                    </a:ext>
                  </a:extLst>
                </a:gridCol>
              </a:tblGrid>
              <a:tr h="357917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2699186"/>
                  </a:ext>
                </a:extLst>
              </a:tr>
              <a:tr h="35791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6730710"/>
                  </a:ext>
                </a:extLst>
              </a:tr>
              <a:tr h="35791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0231945"/>
                  </a:ext>
                </a:extLst>
              </a:tr>
              <a:tr h="35791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1617079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495800" y="1100560"/>
          <a:ext cx="1066797" cy="1097280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344091">
                  <a:extLst>
                    <a:ext uri="{9D8B030D-6E8A-4147-A177-3AD203B41FA5}">
                      <a16:colId xmlns:a16="http://schemas.microsoft.com/office/drawing/2014/main" val="2735217192"/>
                    </a:ext>
                  </a:extLst>
                </a:gridCol>
                <a:gridCol w="288807">
                  <a:extLst>
                    <a:ext uri="{9D8B030D-6E8A-4147-A177-3AD203B41FA5}">
                      <a16:colId xmlns:a16="http://schemas.microsoft.com/office/drawing/2014/main" val="1436629870"/>
                    </a:ext>
                  </a:extLst>
                </a:gridCol>
                <a:gridCol w="433899">
                  <a:extLst>
                    <a:ext uri="{9D8B030D-6E8A-4147-A177-3AD203B41FA5}">
                      <a16:colId xmlns:a16="http://schemas.microsoft.com/office/drawing/2014/main" val="3505079131"/>
                    </a:ext>
                  </a:extLst>
                </a:gridCol>
              </a:tblGrid>
              <a:tr h="304271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2699186"/>
                  </a:ext>
                </a:extLst>
              </a:tr>
              <a:tr h="30427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6730710"/>
                  </a:ext>
                </a:extLst>
              </a:tr>
              <a:tr h="30427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0231945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295400" y="3046413"/>
          <a:ext cx="1752600" cy="1463040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438150">
                  <a:extLst>
                    <a:ext uri="{9D8B030D-6E8A-4147-A177-3AD203B41FA5}">
                      <a16:colId xmlns:a16="http://schemas.microsoft.com/office/drawing/2014/main" val="2735217192"/>
                    </a:ext>
                  </a:extLst>
                </a:gridCol>
                <a:gridCol w="438150">
                  <a:extLst>
                    <a:ext uri="{9D8B030D-6E8A-4147-A177-3AD203B41FA5}">
                      <a16:colId xmlns:a16="http://schemas.microsoft.com/office/drawing/2014/main" val="1436629870"/>
                    </a:ext>
                  </a:extLst>
                </a:gridCol>
                <a:gridCol w="438150">
                  <a:extLst>
                    <a:ext uri="{9D8B030D-6E8A-4147-A177-3AD203B41FA5}">
                      <a16:colId xmlns:a16="http://schemas.microsoft.com/office/drawing/2014/main" val="3505079131"/>
                    </a:ext>
                  </a:extLst>
                </a:gridCol>
                <a:gridCol w="438150">
                  <a:extLst>
                    <a:ext uri="{9D8B030D-6E8A-4147-A177-3AD203B41FA5}">
                      <a16:colId xmlns:a16="http://schemas.microsoft.com/office/drawing/2014/main" val="666904973"/>
                    </a:ext>
                  </a:extLst>
                </a:gridCol>
              </a:tblGrid>
              <a:tr h="343297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2699186"/>
                  </a:ext>
                </a:extLst>
              </a:tr>
              <a:tr h="34329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6730710"/>
                  </a:ext>
                </a:extLst>
              </a:tr>
              <a:tr h="34329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0231945"/>
                  </a:ext>
                </a:extLst>
              </a:tr>
              <a:tr h="34329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1617079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486470" y="3046413"/>
          <a:ext cx="1048137" cy="1097280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367588">
                  <a:extLst>
                    <a:ext uri="{9D8B030D-6E8A-4147-A177-3AD203B41FA5}">
                      <a16:colId xmlns:a16="http://schemas.microsoft.com/office/drawing/2014/main" val="2735217192"/>
                    </a:ext>
                  </a:extLst>
                </a:gridCol>
                <a:gridCol w="251342">
                  <a:extLst>
                    <a:ext uri="{9D8B030D-6E8A-4147-A177-3AD203B41FA5}">
                      <a16:colId xmlns:a16="http://schemas.microsoft.com/office/drawing/2014/main" val="1436629870"/>
                    </a:ext>
                  </a:extLst>
                </a:gridCol>
                <a:gridCol w="429207">
                  <a:extLst>
                    <a:ext uri="{9D8B030D-6E8A-4147-A177-3AD203B41FA5}">
                      <a16:colId xmlns:a16="http://schemas.microsoft.com/office/drawing/2014/main" val="3505079131"/>
                    </a:ext>
                  </a:extLst>
                </a:gridCol>
              </a:tblGrid>
              <a:tr h="319511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2699186"/>
                  </a:ext>
                </a:extLst>
              </a:tr>
              <a:tr h="31951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6730710"/>
                  </a:ext>
                </a:extLst>
              </a:tr>
              <a:tr h="31951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0231945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295400" y="4951413"/>
          <a:ext cx="1752600" cy="1463040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438150">
                  <a:extLst>
                    <a:ext uri="{9D8B030D-6E8A-4147-A177-3AD203B41FA5}">
                      <a16:colId xmlns:a16="http://schemas.microsoft.com/office/drawing/2014/main" val="2735217192"/>
                    </a:ext>
                  </a:extLst>
                </a:gridCol>
                <a:gridCol w="438150">
                  <a:extLst>
                    <a:ext uri="{9D8B030D-6E8A-4147-A177-3AD203B41FA5}">
                      <a16:colId xmlns:a16="http://schemas.microsoft.com/office/drawing/2014/main" val="1436629870"/>
                    </a:ext>
                  </a:extLst>
                </a:gridCol>
                <a:gridCol w="438150">
                  <a:extLst>
                    <a:ext uri="{9D8B030D-6E8A-4147-A177-3AD203B41FA5}">
                      <a16:colId xmlns:a16="http://schemas.microsoft.com/office/drawing/2014/main" val="3505079131"/>
                    </a:ext>
                  </a:extLst>
                </a:gridCol>
                <a:gridCol w="438150">
                  <a:extLst>
                    <a:ext uri="{9D8B030D-6E8A-4147-A177-3AD203B41FA5}">
                      <a16:colId xmlns:a16="http://schemas.microsoft.com/office/drawing/2014/main" val="666904973"/>
                    </a:ext>
                  </a:extLst>
                </a:gridCol>
              </a:tblGrid>
              <a:tr h="361527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2699186"/>
                  </a:ext>
                </a:extLst>
              </a:tr>
              <a:tr h="36152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6730710"/>
                  </a:ext>
                </a:extLst>
              </a:tr>
              <a:tr h="36152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0231945"/>
                  </a:ext>
                </a:extLst>
              </a:tr>
              <a:tr h="36152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1617079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4477141" y="5300240"/>
          <a:ext cx="1066796" cy="1097280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374132">
                  <a:extLst>
                    <a:ext uri="{9D8B030D-6E8A-4147-A177-3AD203B41FA5}">
                      <a16:colId xmlns:a16="http://schemas.microsoft.com/office/drawing/2014/main" val="2735217192"/>
                    </a:ext>
                  </a:extLst>
                </a:gridCol>
                <a:gridCol w="302943">
                  <a:extLst>
                    <a:ext uri="{9D8B030D-6E8A-4147-A177-3AD203B41FA5}">
                      <a16:colId xmlns:a16="http://schemas.microsoft.com/office/drawing/2014/main" val="1436629870"/>
                    </a:ext>
                  </a:extLst>
                </a:gridCol>
                <a:gridCol w="389721">
                  <a:extLst>
                    <a:ext uri="{9D8B030D-6E8A-4147-A177-3AD203B41FA5}">
                      <a16:colId xmlns:a16="http://schemas.microsoft.com/office/drawing/2014/main" val="3505079131"/>
                    </a:ext>
                  </a:extLst>
                </a:gridCol>
              </a:tblGrid>
              <a:tr h="304271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2699186"/>
                  </a:ext>
                </a:extLst>
              </a:tr>
              <a:tr h="30427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6730710"/>
                  </a:ext>
                </a:extLst>
              </a:tr>
              <a:tr h="30427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0231945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38017" y="1821161"/>
            <a:ext cx="9621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X[0,_, _]</a:t>
            </a:r>
            <a:endParaRPr lang="en-US" sz="1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33277" y="3622160"/>
            <a:ext cx="9621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X[1,_, _]</a:t>
            </a:r>
            <a:endParaRPr lang="en-US" sz="1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61269" y="5486400"/>
            <a:ext cx="9621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X[2,_, _]</a:t>
            </a:r>
            <a:endParaRPr lang="en-US" sz="1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9957688"/>
              </p:ext>
            </p:extLst>
          </p:nvPr>
        </p:nvGraphicFramePr>
        <p:xfrm>
          <a:off x="7152992" y="3229293"/>
          <a:ext cx="848007" cy="833778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461040">
                  <a:extLst>
                    <a:ext uri="{9D8B030D-6E8A-4147-A177-3AD203B41FA5}">
                      <a16:colId xmlns:a16="http://schemas.microsoft.com/office/drawing/2014/main" val="2735217192"/>
                    </a:ext>
                  </a:extLst>
                </a:gridCol>
                <a:gridCol w="386967">
                  <a:extLst>
                    <a:ext uri="{9D8B030D-6E8A-4147-A177-3AD203B41FA5}">
                      <a16:colId xmlns:a16="http://schemas.microsoft.com/office/drawing/2014/main" val="1436629870"/>
                    </a:ext>
                  </a:extLst>
                </a:gridCol>
              </a:tblGrid>
              <a:tr h="468018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31</a:t>
                      </a:r>
                      <a:endParaRPr lang="en-US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?</a:t>
                      </a:r>
                      <a:endParaRPr lang="en-US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2699186"/>
                  </a:ext>
                </a:extLst>
              </a:tr>
              <a:tr h="29418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?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?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6730710"/>
                  </a:ext>
                </a:extLst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8035177" y="3408601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</a:t>
            </a:r>
            <a:r>
              <a:rPr lang="en-US" sz="1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[0,_, _]</a:t>
            </a:r>
            <a:endParaRPr lang="en-US" sz="1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562597" y="1478409"/>
            <a:ext cx="12218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</a:t>
            </a:r>
            <a:r>
              <a:rPr lang="en-US" sz="1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[0,0</a:t>
            </a: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,_, _]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525276" y="3429249"/>
            <a:ext cx="12218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W[0,1,_, </a:t>
            </a: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_]</a:t>
            </a:r>
          </a:p>
        </p:txBody>
      </p:sp>
      <p:sp>
        <p:nvSpPr>
          <p:cNvPr id="18" name="Rectangle 17"/>
          <p:cNvSpPr/>
          <p:nvPr/>
        </p:nvSpPr>
        <p:spPr>
          <a:xfrm>
            <a:off x="5525275" y="5686665"/>
            <a:ext cx="12218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W[0,2,_, </a:t>
            </a: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_]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1335257" y="3053760"/>
            <a:ext cx="1286143" cy="1089933"/>
          </a:xfrm>
          <a:prstGeom prst="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4365171" y="3068948"/>
            <a:ext cx="1281405" cy="1089933"/>
          </a:xfrm>
          <a:prstGeom prst="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7152993" y="3251204"/>
            <a:ext cx="390330" cy="378914"/>
          </a:xfrm>
          <a:prstGeom prst="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867400" y="2492088"/>
            <a:ext cx="9925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7+3+3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2" name="Straight Arrow Connector 21"/>
          <p:cNvCxnSpPr/>
          <p:nvPr/>
        </p:nvCxnSpPr>
        <p:spPr bwMode="auto">
          <a:xfrm>
            <a:off x="6705600" y="3029497"/>
            <a:ext cx="304800" cy="221707"/>
          </a:xfrm>
          <a:prstGeom prst="straightConnector1">
            <a:avLst/>
          </a:prstGeom>
          <a:solidFill>
            <a:srgbClr val="00B8FF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639375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8" y="0"/>
            <a:ext cx="7923213" cy="1141413"/>
          </a:xfrm>
        </p:spPr>
        <p:txBody>
          <a:bodyPr/>
          <a:lstStyle/>
          <a:p>
            <a:r>
              <a:rPr lang="en-US" sz="4000" dirty="0" smtClean="0"/>
              <a:t>A </a:t>
            </a:r>
            <a:r>
              <a:rPr lang="en-US" sz="4000" dirty="0"/>
              <a:t>S</a:t>
            </a:r>
            <a:r>
              <a:rPr lang="en-US" sz="4000" dirty="0" smtClean="0"/>
              <a:t>mall Convolution Layer Example</a:t>
            </a:r>
            <a:br>
              <a:rPr lang="en-US" sz="4000" dirty="0" smtClean="0"/>
            </a:br>
            <a:r>
              <a:rPr lang="en-US" sz="4000" dirty="0" smtClean="0"/>
              <a:t>Generating Y[0,0,0], c=2</a:t>
            </a:r>
            <a:endParaRPr lang="en-US" sz="4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295400" y="1141413"/>
          <a:ext cx="1752600" cy="1463040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438150">
                  <a:extLst>
                    <a:ext uri="{9D8B030D-6E8A-4147-A177-3AD203B41FA5}">
                      <a16:colId xmlns:a16="http://schemas.microsoft.com/office/drawing/2014/main" val="2735217192"/>
                    </a:ext>
                  </a:extLst>
                </a:gridCol>
                <a:gridCol w="438150">
                  <a:extLst>
                    <a:ext uri="{9D8B030D-6E8A-4147-A177-3AD203B41FA5}">
                      <a16:colId xmlns:a16="http://schemas.microsoft.com/office/drawing/2014/main" val="1436629870"/>
                    </a:ext>
                  </a:extLst>
                </a:gridCol>
                <a:gridCol w="438150">
                  <a:extLst>
                    <a:ext uri="{9D8B030D-6E8A-4147-A177-3AD203B41FA5}">
                      <a16:colId xmlns:a16="http://schemas.microsoft.com/office/drawing/2014/main" val="3505079131"/>
                    </a:ext>
                  </a:extLst>
                </a:gridCol>
                <a:gridCol w="438150">
                  <a:extLst>
                    <a:ext uri="{9D8B030D-6E8A-4147-A177-3AD203B41FA5}">
                      <a16:colId xmlns:a16="http://schemas.microsoft.com/office/drawing/2014/main" val="666904973"/>
                    </a:ext>
                  </a:extLst>
                </a:gridCol>
              </a:tblGrid>
              <a:tr h="357917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2699186"/>
                  </a:ext>
                </a:extLst>
              </a:tr>
              <a:tr h="35791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6730710"/>
                  </a:ext>
                </a:extLst>
              </a:tr>
              <a:tr h="35791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0231945"/>
                  </a:ext>
                </a:extLst>
              </a:tr>
              <a:tr h="35791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1617079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495800" y="1100560"/>
          <a:ext cx="1066797" cy="1097280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344091">
                  <a:extLst>
                    <a:ext uri="{9D8B030D-6E8A-4147-A177-3AD203B41FA5}">
                      <a16:colId xmlns:a16="http://schemas.microsoft.com/office/drawing/2014/main" val="2735217192"/>
                    </a:ext>
                  </a:extLst>
                </a:gridCol>
                <a:gridCol w="288807">
                  <a:extLst>
                    <a:ext uri="{9D8B030D-6E8A-4147-A177-3AD203B41FA5}">
                      <a16:colId xmlns:a16="http://schemas.microsoft.com/office/drawing/2014/main" val="1436629870"/>
                    </a:ext>
                  </a:extLst>
                </a:gridCol>
                <a:gridCol w="433899">
                  <a:extLst>
                    <a:ext uri="{9D8B030D-6E8A-4147-A177-3AD203B41FA5}">
                      <a16:colId xmlns:a16="http://schemas.microsoft.com/office/drawing/2014/main" val="3505079131"/>
                    </a:ext>
                  </a:extLst>
                </a:gridCol>
              </a:tblGrid>
              <a:tr h="304271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2699186"/>
                  </a:ext>
                </a:extLst>
              </a:tr>
              <a:tr h="30427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6730710"/>
                  </a:ext>
                </a:extLst>
              </a:tr>
              <a:tr h="30427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0231945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295400" y="3046413"/>
          <a:ext cx="1752600" cy="1463040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438150">
                  <a:extLst>
                    <a:ext uri="{9D8B030D-6E8A-4147-A177-3AD203B41FA5}">
                      <a16:colId xmlns:a16="http://schemas.microsoft.com/office/drawing/2014/main" val="2735217192"/>
                    </a:ext>
                  </a:extLst>
                </a:gridCol>
                <a:gridCol w="438150">
                  <a:extLst>
                    <a:ext uri="{9D8B030D-6E8A-4147-A177-3AD203B41FA5}">
                      <a16:colId xmlns:a16="http://schemas.microsoft.com/office/drawing/2014/main" val="1436629870"/>
                    </a:ext>
                  </a:extLst>
                </a:gridCol>
                <a:gridCol w="438150">
                  <a:extLst>
                    <a:ext uri="{9D8B030D-6E8A-4147-A177-3AD203B41FA5}">
                      <a16:colId xmlns:a16="http://schemas.microsoft.com/office/drawing/2014/main" val="3505079131"/>
                    </a:ext>
                  </a:extLst>
                </a:gridCol>
                <a:gridCol w="438150">
                  <a:extLst>
                    <a:ext uri="{9D8B030D-6E8A-4147-A177-3AD203B41FA5}">
                      <a16:colId xmlns:a16="http://schemas.microsoft.com/office/drawing/2014/main" val="666904973"/>
                    </a:ext>
                  </a:extLst>
                </a:gridCol>
              </a:tblGrid>
              <a:tr h="343297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2699186"/>
                  </a:ext>
                </a:extLst>
              </a:tr>
              <a:tr h="34329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6730710"/>
                  </a:ext>
                </a:extLst>
              </a:tr>
              <a:tr h="34329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0231945"/>
                  </a:ext>
                </a:extLst>
              </a:tr>
              <a:tr h="34329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1617079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486470" y="3046413"/>
          <a:ext cx="1048137" cy="1097280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367588">
                  <a:extLst>
                    <a:ext uri="{9D8B030D-6E8A-4147-A177-3AD203B41FA5}">
                      <a16:colId xmlns:a16="http://schemas.microsoft.com/office/drawing/2014/main" val="2735217192"/>
                    </a:ext>
                  </a:extLst>
                </a:gridCol>
                <a:gridCol w="251342">
                  <a:extLst>
                    <a:ext uri="{9D8B030D-6E8A-4147-A177-3AD203B41FA5}">
                      <a16:colId xmlns:a16="http://schemas.microsoft.com/office/drawing/2014/main" val="1436629870"/>
                    </a:ext>
                  </a:extLst>
                </a:gridCol>
                <a:gridCol w="429207">
                  <a:extLst>
                    <a:ext uri="{9D8B030D-6E8A-4147-A177-3AD203B41FA5}">
                      <a16:colId xmlns:a16="http://schemas.microsoft.com/office/drawing/2014/main" val="3505079131"/>
                    </a:ext>
                  </a:extLst>
                </a:gridCol>
              </a:tblGrid>
              <a:tr h="319511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2699186"/>
                  </a:ext>
                </a:extLst>
              </a:tr>
              <a:tr h="31951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6730710"/>
                  </a:ext>
                </a:extLst>
              </a:tr>
              <a:tr h="31951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0231945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295400" y="4951413"/>
          <a:ext cx="1752600" cy="1463040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438150">
                  <a:extLst>
                    <a:ext uri="{9D8B030D-6E8A-4147-A177-3AD203B41FA5}">
                      <a16:colId xmlns:a16="http://schemas.microsoft.com/office/drawing/2014/main" val="2735217192"/>
                    </a:ext>
                  </a:extLst>
                </a:gridCol>
                <a:gridCol w="438150">
                  <a:extLst>
                    <a:ext uri="{9D8B030D-6E8A-4147-A177-3AD203B41FA5}">
                      <a16:colId xmlns:a16="http://schemas.microsoft.com/office/drawing/2014/main" val="1436629870"/>
                    </a:ext>
                  </a:extLst>
                </a:gridCol>
                <a:gridCol w="438150">
                  <a:extLst>
                    <a:ext uri="{9D8B030D-6E8A-4147-A177-3AD203B41FA5}">
                      <a16:colId xmlns:a16="http://schemas.microsoft.com/office/drawing/2014/main" val="3505079131"/>
                    </a:ext>
                  </a:extLst>
                </a:gridCol>
                <a:gridCol w="438150">
                  <a:extLst>
                    <a:ext uri="{9D8B030D-6E8A-4147-A177-3AD203B41FA5}">
                      <a16:colId xmlns:a16="http://schemas.microsoft.com/office/drawing/2014/main" val="666904973"/>
                    </a:ext>
                  </a:extLst>
                </a:gridCol>
              </a:tblGrid>
              <a:tr h="361527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2699186"/>
                  </a:ext>
                </a:extLst>
              </a:tr>
              <a:tr h="36152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6730710"/>
                  </a:ext>
                </a:extLst>
              </a:tr>
              <a:tr h="36152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0231945"/>
                  </a:ext>
                </a:extLst>
              </a:tr>
              <a:tr h="36152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1617079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4477141" y="5300240"/>
          <a:ext cx="1066796" cy="1097280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374132">
                  <a:extLst>
                    <a:ext uri="{9D8B030D-6E8A-4147-A177-3AD203B41FA5}">
                      <a16:colId xmlns:a16="http://schemas.microsoft.com/office/drawing/2014/main" val="2735217192"/>
                    </a:ext>
                  </a:extLst>
                </a:gridCol>
                <a:gridCol w="302943">
                  <a:extLst>
                    <a:ext uri="{9D8B030D-6E8A-4147-A177-3AD203B41FA5}">
                      <a16:colId xmlns:a16="http://schemas.microsoft.com/office/drawing/2014/main" val="1436629870"/>
                    </a:ext>
                  </a:extLst>
                </a:gridCol>
                <a:gridCol w="389721">
                  <a:extLst>
                    <a:ext uri="{9D8B030D-6E8A-4147-A177-3AD203B41FA5}">
                      <a16:colId xmlns:a16="http://schemas.microsoft.com/office/drawing/2014/main" val="3505079131"/>
                    </a:ext>
                  </a:extLst>
                </a:gridCol>
              </a:tblGrid>
              <a:tr h="304271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2699186"/>
                  </a:ext>
                </a:extLst>
              </a:tr>
              <a:tr h="30427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6730710"/>
                  </a:ext>
                </a:extLst>
              </a:tr>
              <a:tr h="30427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0231945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38017" y="1821161"/>
            <a:ext cx="9621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X[0,_, _]</a:t>
            </a:r>
            <a:endParaRPr lang="en-US" sz="1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33277" y="3622160"/>
            <a:ext cx="9621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X[1,_, _]</a:t>
            </a:r>
            <a:endParaRPr lang="en-US" sz="1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61269" y="5486400"/>
            <a:ext cx="9621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X[2,_, _]</a:t>
            </a:r>
            <a:endParaRPr lang="en-US" sz="1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6514784"/>
              </p:ext>
            </p:extLst>
          </p:nvPr>
        </p:nvGraphicFramePr>
        <p:xfrm>
          <a:off x="7152992" y="3229293"/>
          <a:ext cx="848007" cy="833778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461040">
                  <a:extLst>
                    <a:ext uri="{9D8B030D-6E8A-4147-A177-3AD203B41FA5}">
                      <a16:colId xmlns:a16="http://schemas.microsoft.com/office/drawing/2014/main" val="2735217192"/>
                    </a:ext>
                  </a:extLst>
                </a:gridCol>
                <a:gridCol w="386967">
                  <a:extLst>
                    <a:ext uri="{9D8B030D-6E8A-4147-A177-3AD203B41FA5}">
                      <a16:colId xmlns:a16="http://schemas.microsoft.com/office/drawing/2014/main" val="1436629870"/>
                    </a:ext>
                  </a:extLst>
                </a:gridCol>
              </a:tblGrid>
              <a:tr h="468018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51</a:t>
                      </a:r>
                      <a:endParaRPr lang="en-US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?</a:t>
                      </a:r>
                      <a:endParaRPr lang="en-US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2699186"/>
                  </a:ext>
                </a:extLst>
              </a:tr>
              <a:tr h="29418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?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?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6730710"/>
                  </a:ext>
                </a:extLst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8035177" y="3408601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</a:t>
            </a:r>
            <a:r>
              <a:rPr lang="en-US" sz="1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[0,_, _]</a:t>
            </a:r>
            <a:endParaRPr lang="en-US" sz="1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562597" y="1478409"/>
            <a:ext cx="12218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</a:t>
            </a:r>
            <a:r>
              <a:rPr lang="en-US" sz="1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[0,0</a:t>
            </a: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,_, _]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525276" y="3429249"/>
            <a:ext cx="12218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W[0,1,_, </a:t>
            </a: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_]</a:t>
            </a:r>
          </a:p>
        </p:txBody>
      </p:sp>
      <p:sp>
        <p:nvSpPr>
          <p:cNvPr id="18" name="Rectangle 17"/>
          <p:cNvSpPr/>
          <p:nvPr/>
        </p:nvSpPr>
        <p:spPr>
          <a:xfrm>
            <a:off x="5525275" y="5686665"/>
            <a:ext cx="12218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W[0,2,_, </a:t>
            </a: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_]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1323392" y="4941433"/>
            <a:ext cx="1286143" cy="1089933"/>
          </a:xfrm>
          <a:prstGeom prst="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4360506" y="5326364"/>
            <a:ext cx="1281405" cy="1089933"/>
          </a:xfrm>
          <a:prstGeom prst="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7152993" y="3251204"/>
            <a:ext cx="390330" cy="378914"/>
          </a:xfrm>
          <a:prstGeom prst="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791200" y="4651958"/>
            <a:ext cx="11350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3+6+11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2" name="Straight Arrow Connector 21"/>
          <p:cNvCxnSpPr/>
          <p:nvPr/>
        </p:nvCxnSpPr>
        <p:spPr bwMode="auto">
          <a:xfrm flipV="1">
            <a:off x="6442284" y="4188451"/>
            <a:ext cx="304800" cy="304470"/>
          </a:xfrm>
          <a:prstGeom prst="straightConnector1">
            <a:avLst/>
          </a:prstGeom>
          <a:solidFill>
            <a:srgbClr val="00B8FF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915975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Parallelism in a </a:t>
            </a:r>
            <a:r>
              <a:rPr lang="en-US" dirty="0"/>
              <a:t>C</a:t>
            </a:r>
            <a:r>
              <a:rPr lang="en-US" dirty="0" smtClean="0"/>
              <a:t>onvolution Layer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85800" y="1370013"/>
            <a:ext cx="7923213" cy="4495800"/>
          </a:xfrm>
        </p:spPr>
        <p:txBody>
          <a:bodyPr/>
          <a:lstStyle/>
          <a:p>
            <a:r>
              <a:rPr lang="en-US" sz="2800" dirty="0" smtClean="0"/>
              <a:t>All output feature maps can be calculated in parallel</a:t>
            </a:r>
          </a:p>
          <a:p>
            <a:pPr lvl="1"/>
            <a:r>
              <a:rPr lang="en-US" sz="2400" dirty="0" smtClean="0"/>
              <a:t>A small number in general, not sufficient to fully utilize a GPU</a:t>
            </a:r>
          </a:p>
          <a:p>
            <a:r>
              <a:rPr lang="en-US" sz="2800" dirty="0" smtClean="0"/>
              <a:t>All output feature map pixels can be calculated in parallel</a:t>
            </a:r>
          </a:p>
          <a:p>
            <a:pPr lvl="1"/>
            <a:r>
              <a:rPr lang="en-US" sz="2400" dirty="0" smtClean="0"/>
              <a:t>All rows can be done in parallel</a:t>
            </a:r>
          </a:p>
          <a:p>
            <a:pPr lvl="1"/>
            <a:r>
              <a:rPr lang="en-US" sz="2400" dirty="0" smtClean="0"/>
              <a:t>All pixels in each row can be done in parallel</a:t>
            </a:r>
          </a:p>
          <a:p>
            <a:pPr lvl="1"/>
            <a:r>
              <a:rPr lang="en-US" sz="2400" dirty="0" smtClean="0"/>
              <a:t>Large number but diminishes as we go into deeper layers</a:t>
            </a:r>
          </a:p>
          <a:p>
            <a:r>
              <a:rPr lang="en-US" sz="2800" dirty="0" smtClean="0"/>
              <a:t>All input feature maps can be processed in parallel, but will need atomic operation or tree reduction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80435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of a Basic Kernel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</a:t>
            </a:r>
            <a:r>
              <a:rPr lang="en-US" dirty="0"/>
              <a:t>b</a:t>
            </a:r>
            <a:r>
              <a:rPr lang="en-US" dirty="0" smtClean="0"/>
              <a:t>lock computes a tile of output pixels</a:t>
            </a:r>
          </a:p>
          <a:p>
            <a:pPr lvl="1"/>
            <a:r>
              <a:rPr lang="en-US" dirty="0" smtClean="0"/>
              <a:t>TILE_WIDTH pixels in each dimension</a:t>
            </a:r>
          </a:p>
          <a:p>
            <a:r>
              <a:rPr lang="en-US" dirty="0" smtClean="0"/>
              <a:t>The first (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  <a:r>
              <a:rPr lang="en-US" dirty="0" smtClean="0"/>
              <a:t>) dimension in the grid maps to the M output feature maps</a:t>
            </a:r>
          </a:p>
          <a:p>
            <a:r>
              <a:rPr lang="en-US" dirty="0" smtClean="0"/>
              <a:t>The second (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y</a:t>
            </a:r>
            <a:r>
              <a:rPr lang="en-US" dirty="0" smtClean="0"/>
              <a:t>) dimension in the grid maps to the tiles in the output feature maps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3615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FFFFFF"/>
      </a:dk2>
      <a:lt2>
        <a:srgbClr val="FFCC33"/>
      </a:lt2>
      <a:accent1>
        <a:srgbClr val="FF6633"/>
      </a:accent1>
      <a:accent2>
        <a:srgbClr val="B9D300"/>
      </a:accent2>
      <a:accent3>
        <a:srgbClr val="FFFFFF"/>
      </a:accent3>
      <a:accent4>
        <a:srgbClr val="000000"/>
      </a:accent4>
      <a:accent5>
        <a:srgbClr val="FFB8AD"/>
      </a:accent5>
      <a:accent6>
        <a:srgbClr val="A7BF00"/>
      </a:accent6>
      <a:hlink>
        <a:srgbClr val="62BD19"/>
      </a:hlink>
      <a:folHlink>
        <a:srgbClr val="993399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FFFFFF"/>
        </a:dk2>
        <a:lt2>
          <a:srgbClr val="FFCC33"/>
        </a:lt2>
        <a:accent1>
          <a:srgbClr val="FF6633"/>
        </a:accent1>
        <a:accent2>
          <a:srgbClr val="B9D300"/>
        </a:accent2>
        <a:accent3>
          <a:srgbClr val="FFFFFF"/>
        </a:accent3>
        <a:accent4>
          <a:srgbClr val="000000"/>
        </a:accent4>
        <a:accent5>
          <a:srgbClr val="FFB8AD"/>
        </a:accent5>
        <a:accent6>
          <a:srgbClr val="A7BF00"/>
        </a:accent6>
        <a:hlink>
          <a:srgbClr val="62BD19"/>
        </a:hlink>
        <a:folHlink>
          <a:srgbClr val="99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CF7E5701C07FE4C88726E33167A9651" ma:contentTypeVersion="0" ma:contentTypeDescription="Create a new document." ma:contentTypeScope="" ma:versionID="0822269d8b3b0ff3f160990b0f3be284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CF460CB-D7CC-4BA5-A29F-181D70CE5BA3}"/>
</file>

<file path=customXml/itemProps2.xml><?xml version="1.0" encoding="utf-8"?>
<ds:datastoreItem xmlns:ds="http://schemas.openxmlformats.org/officeDocument/2006/customXml" ds:itemID="{80892F56-FE63-406D-BFF0-4A7A8099251F}"/>
</file>

<file path=customXml/itemProps3.xml><?xml version="1.0" encoding="utf-8"?>
<ds:datastoreItem xmlns:ds="http://schemas.openxmlformats.org/officeDocument/2006/customXml" ds:itemID="{FB174305-9580-4CE5-BE38-A3C3E4B9C4D9}"/>
</file>

<file path=docProps/app.xml><?xml version="1.0" encoding="utf-8"?>
<Properties xmlns="http://schemas.openxmlformats.org/officeDocument/2006/extended-properties" xmlns:vt="http://schemas.openxmlformats.org/officeDocument/2006/docPropsVTypes">
  <TotalTime>33894</TotalTime>
  <Words>893</Words>
  <Application>Microsoft Office PowerPoint</Application>
  <PresentationFormat>On-screen Show (4:3)</PresentationFormat>
  <Paragraphs>446</Paragraphs>
  <Slides>17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7" baseType="lpstr">
      <vt:lpstr>ＭＳ Ｐゴシック</vt:lpstr>
      <vt:lpstr>ＭＳ Ｐゴシック</vt:lpstr>
      <vt:lpstr>Arial</vt:lpstr>
      <vt:lpstr>Calibri</vt:lpstr>
      <vt:lpstr>Palatino</vt:lpstr>
      <vt:lpstr>StarSymbol</vt:lpstr>
      <vt:lpstr>Times New Roman</vt:lpstr>
      <vt:lpstr>Default Design</vt:lpstr>
      <vt:lpstr>Custom Design</vt:lpstr>
      <vt:lpstr>Visio.Drawing.11</vt:lpstr>
      <vt:lpstr>ECE408 / CS483 Fall 2016  Applied Parallel Programming   Lecture 26-27: Application Case Study  – Deep Learning, Part 2</vt:lpstr>
      <vt:lpstr>Objective</vt:lpstr>
      <vt:lpstr>Sequential Code for the Forward Path of a Convolution Layer </vt:lpstr>
      <vt:lpstr>A Small Convolution Layer Example Generating Y[0,0,1]</vt:lpstr>
      <vt:lpstr>A Small Convolution Layer Example Generating Y[0,0,0], c=0</vt:lpstr>
      <vt:lpstr>A Small Convolution Layer Example Generating Y[0,0,0], c=1</vt:lpstr>
      <vt:lpstr>A Small Convolution Layer Example Generating Y[0,0,0], c=2</vt:lpstr>
      <vt:lpstr>Parallelism in a Convolution Layer</vt:lpstr>
      <vt:lpstr>Design of a Basic Kernel</vt:lpstr>
      <vt:lpstr>Host Code for the Basic Kernel</vt:lpstr>
      <vt:lpstr>A Small Example</vt:lpstr>
      <vt:lpstr>Mapping Threads to Output Feature Maps Grid Perspective, first output feature mapp </vt:lpstr>
      <vt:lpstr>A Basic Conv. Layer Forward Kernel (Code is incomplete!)</vt:lpstr>
      <vt:lpstr>Some Observations </vt:lpstr>
      <vt:lpstr>Sequential code for the Forward Path of a Sub-sampling Layer</vt:lpstr>
      <vt:lpstr>Implementing a convolution layer with matrix multiplication</vt:lpstr>
      <vt:lpstr>Any 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498AL  Lecture 4:  GPU as part of the PC Architecture</dc:title>
  <dc:creator>Wen-mei Hwu</dc:creator>
  <cp:lastModifiedBy>Wen-mei Hwu</cp:lastModifiedBy>
  <cp:revision>103</cp:revision>
  <dcterms:created xsi:type="dcterms:W3CDTF">2010-02-09T04:41:45Z</dcterms:created>
  <dcterms:modified xsi:type="dcterms:W3CDTF">2016-12-01T21:32:22Z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0x010100FCF7E5701C07FE4C88726E33167A9651</vt:lpwstr>
  </property>
</Properties>
</file>